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3" r:id="rId10"/>
    <p:sldId id="261" r:id="rId11"/>
    <p:sldId id="262" r:id="rId12"/>
    <p:sldId id="266" r:id="rId13"/>
    <p:sldId id="267" r:id="rId14"/>
    <p:sldId id="264" r:id="rId15"/>
    <p:sldId id="265"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E3655B-AA70-4E18-B017-A16C6998146C}" v="12" dt="2019-08-12T00:24:34.67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quan Xu" userId="S::yxu@ggc.edu::a551f445-75e5-4981-ab26-a08873009db4" providerId="AD" clId="Web-{38E3655B-AA70-4E18-B017-A16C6998146C}"/>
    <pc:docChg chg="modSld">
      <pc:chgData name="Yaquan Xu" userId="S::yxu@ggc.edu::a551f445-75e5-4981-ab26-a08873009db4" providerId="AD" clId="Web-{38E3655B-AA70-4E18-B017-A16C6998146C}" dt="2019-08-12T00:24:35.144" v="24" actId="20577"/>
      <pc:docMkLst>
        <pc:docMk/>
      </pc:docMkLst>
      <pc:sldChg chg="modSp">
        <pc:chgData name="Yaquan Xu" userId="S::yxu@ggc.edu::a551f445-75e5-4981-ab26-a08873009db4" providerId="AD" clId="Web-{38E3655B-AA70-4E18-B017-A16C6998146C}" dt="2019-08-12T00:24:34.676" v="22" actId="20577"/>
        <pc:sldMkLst>
          <pc:docMk/>
          <pc:sldMk cId="375211235" sldId="257"/>
        </pc:sldMkLst>
        <pc:spChg chg="mod">
          <ac:chgData name="Yaquan Xu" userId="S::yxu@ggc.edu::a551f445-75e5-4981-ab26-a08873009db4" providerId="AD" clId="Web-{38E3655B-AA70-4E18-B017-A16C6998146C}" dt="2019-08-12T00:24:34.676" v="22" actId="20577"/>
          <ac:spMkLst>
            <pc:docMk/>
            <pc:sldMk cId="375211235" sldId="257"/>
            <ac:spMk id="2" creationId="{AC003C9F-1C6F-4E58-B2F7-50D00B3538B9}"/>
          </ac:spMkLst>
        </pc:spChg>
      </pc:sldChg>
    </pc:docChg>
  </pc:docChgLst>
  <pc:docChgLst>
    <pc:chgData name="Yi Ding" userId="S::yding1@ggc.edu::bc0de029-d32a-41f5-956e-3f3f37a05803" providerId="AD" clId="Web-{225CFBA7-DDA0-CFDB-7056-30D3258CC455}"/>
    <pc:docChg chg="modSld">
      <pc:chgData name="Yi Ding" userId="S::yding1@ggc.edu::bc0de029-d32a-41f5-956e-3f3f37a05803" providerId="AD" clId="Web-{225CFBA7-DDA0-CFDB-7056-30D3258CC455}" dt="2019-08-12T16:01:56.504" v="1" actId="20577"/>
      <pc:docMkLst>
        <pc:docMk/>
      </pc:docMkLst>
      <pc:sldChg chg="modSp">
        <pc:chgData name="Yi Ding" userId="S::yding1@ggc.edu::bc0de029-d32a-41f5-956e-3f3f37a05803" providerId="AD" clId="Web-{225CFBA7-DDA0-CFDB-7056-30D3258CC455}" dt="2019-08-12T16:01:56.504" v="0" actId="20577"/>
        <pc:sldMkLst>
          <pc:docMk/>
          <pc:sldMk cId="1725962884" sldId="266"/>
        </pc:sldMkLst>
        <pc:spChg chg="mod">
          <ac:chgData name="Yi Ding" userId="S::yding1@ggc.edu::bc0de029-d32a-41f5-956e-3f3f37a05803" providerId="AD" clId="Web-{225CFBA7-DDA0-CFDB-7056-30D3258CC455}" dt="2019-08-12T16:01:56.504" v="0" actId="20577"/>
          <ac:spMkLst>
            <pc:docMk/>
            <pc:sldMk cId="1725962884" sldId="266"/>
            <ac:spMk id="3" creationId="{9450EDB7-885E-412A-B701-78DEC5C51400}"/>
          </ac:spMkLst>
        </pc:spChg>
      </pc:sldChg>
    </pc:docChg>
  </pc:docChgLst>
  <pc:docChgLst>
    <pc:chgData name="Yaquan Xu" userId="S::yxu@ggc.edu::a551f445-75e5-4981-ab26-a08873009db4" providerId="AD" clId="Web-{3281EA22-BB8B-42FF-A7C1-01DD65256BB4}"/>
    <pc:docChg chg="modSld">
      <pc:chgData name="Yaquan Xu" userId="S::yxu@ggc.edu::a551f445-75e5-4981-ab26-a08873009db4" providerId="AD" clId="Web-{3281EA22-BB8B-42FF-A7C1-01DD65256BB4}" dt="2019-08-12T02:11:16.433" v="21" actId="14100"/>
      <pc:docMkLst>
        <pc:docMk/>
      </pc:docMkLst>
      <pc:sldChg chg="modSp">
        <pc:chgData name="Yaquan Xu" userId="S::yxu@ggc.edu::a551f445-75e5-4981-ab26-a08873009db4" providerId="AD" clId="Web-{3281EA22-BB8B-42FF-A7C1-01DD65256BB4}" dt="2019-08-12T02:11:16.433" v="21" actId="14100"/>
        <pc:sldMkLst>
          <pc:docMk/>
          <pc:sldMk cId="150668169" sldId="258"/>
        </pc:sldMkLst>
        <pc:spChg chg="mod">
          <ac:chgData name="Yaquan Xu" userId="S::yxu@ggc.edu::a551f445-75e5-4981-ab26-a08873009db4" providerId="AD" clId="Web-{3281EA22-BB8B-42FF-A7C1-01DD65256BB4}" dt="2019-08-12T02:11:16.433" v="21" actId="14100"/>
          <ac:spMkLst>
            <pc:docMk/>
            <pc:sldMk cId="150668169" sldId="258"/>
            <ac:spMk id="3" creationId="{5F16379A-1243-4D67-99DA-C02F76FBAAC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8/12/2019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8/12/2019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8/12/2019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8/12/2019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8/12/2019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CB693-7B0E-415C-8355-15AEB95B7651}"/>
              </a:ext>
            </a:extLst>
          </p:cNvPr>
          <p:cNvSpPr>
            <a:spLocks noGrp="1"/>
          </p:cNvSpPr>
          <p:nvPr>
            <p:ph type="ctrTitle"/>
          </p:nvPr>
        </p:nvSpPr>
        <p:spPr/>
        <p:txBody>
          <a:bodyPr/>
          <a:lstStyle/>
          <a:p>
            <a:r>
              <a:rPr lang="en-US"/>
              <a:t>Chapter 1</a:t>
            </a:r>
          </a:p>
        </p:txBody>
      </p:sp>
      <p:sp>
        <p:nvSpPr>
          <p:cNvPr id="3" name="Subtitle 2">
            <a:extLst>
              <a:ext uri="{FF2B5EF4-FFF2-40B4-BE49-F238E27FC236}">
                <a16:creationId xmlns:a16="http://schemas.microsoft.com/office/drawing/2014/main" id="{DE3F1987-4FDA-4216-9428-EF043AD37DA1}"/>
              </a:ext>
            </a:extLst>
          </p:cNvPr>
          <p:cNvSpPr>
            <a:spLocks noGrp="1"/>
          </p:cNvSpPr>
          <p:nvPr>
            <p:ph type="subTitle" idx="1"/>
          </p:nvPr>
        </p:nvSpPr>
        <p:spPr/>
        <p:txBody>
          <a:bodyPr/>
          <a:lstStyle/>
          <a:p>
            <a:r>
              <a:rPr lang="en-US"/>
              <a:t>Introduction to information systems</a:t>
            </a:r>
          </a:p>
        </p:txBody>
      </p:sp>
    </p:spTree>
    <p:extLst>
      <p:ext uri="{BB962C8B-B14F-4D97-AF65-F5344CB8AC3E}">
        <p14:creationId xmlns:p14="http://schemas.microsoft.com/office/powerpoint/2010/main" val="1452975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802B2-8E77-46FE-9A30-F71660CC5498}"/>
              </a:ext>
            </a:extLst>
          </p:cNvPr>
          <p:cNvSpPr>
            <a:spLocks noGrp="1"/>
          </p:cNvSpPr>
          <p:nvPr>
            <p:ph type="title"/>
          </p:nvPr>
        </p:nvSpPr>
        <p:spPr/>
        <p:txBody>
          <a:bodyPr/>
          <a:lstStyle/>
          <a:p>
            <a:r>
              <a:rPr lang="en-US"/>
              <a:t>Information TECHNOLOGY</a:t>
            </a:r>
          </a:p>
        </p:txBody>
      </p:sp>
      <p:sp>
        <p:nvSpPr>
          <p:cNvPr id="3" name="Content Placeholder 2">
            <a:extLst>
              <a:ext uri="{FF2B5EF4-FFF2-40B4-BE49-F238E27FC236}">
                <a16:creationId xmlns:a16="http://schemas.microsoft.com/office/drawing/2014/main" id="{6EE3BC3D-BD30-419B-BAAE-34938B2AE7C7}"/>
              </a:ext>
            </a:extLst>
          </p:cNvPr>
          <p:cNvSpPr>
            <a:spLocks noGrp="1"/>
          </p:cNvSpPr>
          <p:nvPr>
            <p:ph idx="1"/>
          </p:nvPr>
        </p:nvSpPr>
        <p:spPr/>
        <p:txBody>
          <a:bodyPr/>
          <a:lstStyle/>
          <a:p>
            <a:r>
              <a:rPr lang="en-US"/>
              <a:t>Information technologies are hardware and software designed to collect, process, and store digital data. Information technology takes various forms from databases and communications software to computer networks and Personal Digital Assistants.” [</a:t>
            </a:r>
            <a:r>
              <a:rPr lang="en-US" err="1"/>
              <a:t>McInerney</a:t>
            </a:r>
            <a:r>
              <a:rPr lang="en-US"/>
              <a:t> 2010]</a:t>
            </a:r>
          </a:p>
          <a:p>
            <a:r>
              <a:rPr lang="en-US"/>
              <a:t>·The term “information technology” denotes all the technology, both hardware and software, used to store, process, and transport information in digital form.”</a:t>
            </a:r>
          </a:p>
          <a:p>
            <a:endParaRPr lang="en-US"/>
          </a:p>
        </p:txBody>
      </p:sp>
    </p:spTree>
    <p:extLst>
      <p:ext uri="{BB962C8B-B14F-4D97-AF65-F5344CB8AC3E}">
        <p14:creationId xmlns:p14="http://schemas.microsoft.com/office/powerpoint/2010/main" val="1038547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95231-B528-4B0C-BEBD-B78ECECE394F}"/>
              </a:ext>
            </a:extLst>
          </p:cNvPr>
          <p:cNvSpPr>
            <a:spLocks noGrp="1"/>
          </p:cNvSpPr>
          <p:nvPr>
            <p:ph type="title"/>
          </p:nvPr>
        </p:nvSpPr>
        <p:spPr/>
        <p:txBody>
          <a:bodyPr/>
          <a:lstStyle/>
          <a:p>
            <a:r>
              <a:rPr lang="en-US"/>
              <a:t>Information Systems</a:t>
            </a:r>
          </a:p>
        </p:txBody>
      </p:sp>
      <p:sp>
        <p:nvSpPr>
          <p:cNvPr id="3" name="Content Placeholder 2">
            <a:extLst>
              <a:ext uri="{FF2B5EF4-FFF2-40B4-BE49-F238E27FC236}">
                <a16:creationId xmlns:a16="http://schemas.microsoft.com/office/drawing/2014/main" id="{FEFE2447-F5BE-4C49-817B-FF4A0B9B392E}"/>
              </a:ext>
            </a:extLst>
          </p:cNvPr>
          <p:cNvSpPr>
            <a:spLocks noGrp="1"/>
          </p:cNvSpPr>
          <p:nvPr>
            <p:ph idx="1"/>
          </p:nvPr>
        </p:nvSpPr>
        <p:spPr/>
        <p:txBody>
          <a:bodyPr/>
          <a:lstStyle/>
          <a:p>
            <a:r>
              <a:rPr lang="en-US"/>
              <a:t>Information system is an integrated set of components for collecting, storing, processing data and providing information, knowledge, and digital products” </a:t>
            </a:r>
          </a:p>
          <a:p>
            <a:pPr lvl="1"/>
            <a:r>
              <a:rPr lang="en-US"/>
              <a:t>Input (Collect data) </a:t>
            </a:r>
          </a:p>
          <a:p>
            <a:pPr lvl="1"/>
            <a:r>
              <a:rPr lang="en-US"/>
              <a:t>Store  (Save data and information)</a:t>
            </a:r>
          </a:p>
          <a:p>
            <a:pPr lvl="1"/>
            <a:r>
              <a:rPr lang="en-US"/>
              <a:t>Process (Convert data into useful outputs)</a:t>
            </a:r>
          </a:p>
          <a:p>
            <a:pPr lvl="1"/>
            <a:r>
              <a:rPr lang="en-US"/>
              <a:t>Output (Production of useful information in the form of reports and documents)</a:t>
            </a:r>
          </a:p>
          <a:p>
            <a:pPr lvl="1"/>
            <a:r>
              <a:rPr lang="en-US"/>
              <a:t>Feedback (Make changes to input or process)</a:t>
            </a:r>
          </a:p>
        </p:txBody>
      </p:sp>
    </p:spTree>
    <p:extLst>
      <p:ext uri="{BB962C8B-B14F-4D97-AF65-F5344CB8AC3E}">
        <p14:creationId xmlns:p14="http://schemas.microsoft.com/office/powerpoint/2010/main" val="10355849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8EDC-5C07-40E0-AA1D-CD01F20D3C08}"/>
              </a:ext>
            </a:extLst>
          </p:cNvPr>
          <p:cNvSpPr>
            <a:spLocks noGrp="1"/>
          </p:cNvSpPr>
          <p:nvPr>
            <p:ph type="title"/>
          </p:nvPr>
        </p:nvSpPr>
        <p:spPr/>
        <p:txBody>
          <a:bodyPr/>
          <a:lstStyle/>
          <a:p>
            <a:r>
              <a:rPr lang="en-US"/>
              <a:t>Component of an information system</a:t>
            </a:r>
          </a:p>
        </p:txBody>
      </p:sp>
      <p:sp>
        <p:nvSpPr>
          <p:cNvPr id="4" name="TextBox 3">
            <a:extLst>
              <a:ext uri="{FF2B5EF4-FFF2-40B4-BE49-F238E27FC236}">
                <a16:creationId xmlns:a16="http://schemas.microsoft.com/office/drawing/2014/main" id="{F831B5AB-3F1E-4C7F-A7B7-97DDB08F35A5}"/>
              </a:ext>
            </a:extLst>
          </p:cNvPr>
          <p:cNvSpPr txBox="1"/>
          <p:nvPr/>
        </p:nvSpPr>
        <p:spPr>
          <a:xfrm>
            <a:off x="1764065" y="3244906"/>
            <a:ext cx="1513210" cy="369332"/>
          </a:xfrm>
          <a:prstGeom prst="rect">
            <a:avLst/>
          </a:prstGeom>
          <a:no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a:t>Input</a:t>
            </a:r>
          </a:p>
        </p:txBody>
      </p:sp>
      <p:sp>
        <p:nvSpPr>
          <p:cNvPr id="5" name="Content Placeholder 4">
            <a:extLst>
              <a:ext uri="{FF2B5EF4-FFF2-40B4-BE49-F238E27FC236}">
                <a16:creationId xmlns:a16="http://schemas.microsoft.com/office/drawing/2014/main" id="{F7BF783D-840D-4F31-BF1D-AAE92D6EC25B}"/>
              </a:ext>
            </a:extLst>
          </p:cNvPr>
          <p:cNvSpPr txBox="1">
            <a:spLocks noGrp="1"/>
          </p:cNvSpPr>
          <p:nvPr>
            <p:ph idx="1"/>
          </p:nvPr>
        </p:nvSpPr>
        <p:spPr>
          <a:xfrm>
            <a:off x="4811292" y="3203634"/>
            <a:ext cx="1513210" cy="430502"/>
          </a:xfrm>
          <a:prstGeom prst="rect">
            <a:avLst/>
          </a:prstGeom>
          <a:noFill/>
          <a:ln>
            <a:solidFill>
              <a:schemeClr val="tx1"/>
            </a:solidFill>
          </a:ln>
          <a:effectLst>
            <a:outerShdw blurRad="50800" dist="38100" dir="2700000" algn="tl" rotWithShape="0">
              <a:prstClr val="black">
                <a:alpha val="40000"/>
              </a:prstClr>
            </a:outerShdw>
          </a:effectLst>
        </p:spPr>
        <p:txBody>
          <a:bodyPr wrap="square" rtlCol="0">
            <a:spAutoFit/>
          </a:bodyPr>
          <a:lstStyle/>
          <a:p>
            <a:pPr marL="0" indent="0" algn="ctr">
              <a:buNone/>
            </a:pPr>
            <a:r>
              <a:rPr lang="en-US"/>
              <a:t>Processing</a:t>
            </a:r>
          </a:p>
        </p:txBody>
      </p:sp>
      <p:sp>
        <p:nvSpPr>
          <p:cNvPr id="6" name="Content Placeholder 4">
            <a:extLst>
              <a:ext uri="{FF2B5EF4-FFF2-40B4-BE49-F238E27FC236}">
                <a16:creationId xmlns:a16="http://schemas.microsoft.com/office/drawing/2014/main" id="{A99C3841-BA43-4933-BD7C-0ABE80FCBA52}"/>
              </a:ext>
            </a:extLst>
          </p:cNvPr>
          <p:cNvSpPr txBox="1">
            <a:spLocks/>
          </p:cNvSpPr>
          <p:nvPr/>
        </p:nvSpPr>
        <p:spPr>
          <a:xfrm>
            <a:off x="7858519" y="3244094"/>
            <a:ext cx="1513210" cy="430502"/>
          </a:xfrm>
          <a:prstGeom prst="rect">
            <a:avLst/>
          </a:prstGeom>
          <a:noFill/>
          <a:ln>
            <a:solidFill>
              <a:schemeClr val="tx1"/>
            </a:solidFill>
          </a:ln>
          <a:effectLst>
            <a:outerShdw blurRad="50800" dist="38100" dir="2700000" algn="tl" rotWithShape="0">
              <a:prstClr val="black">
                <a:alpha val="40000"/>
              </a:prstClr>
            </a:outerShdw>
          </a:effectLst>
        </p:spPr>
        <p:txBody>
          <a:bodyPr vert="horz" wrap="square" lIns="91440" tIns="45720" rIns="91440" bIns="45720" rtlCol="0" anchor="t">
            <a:sp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lgn="ctr">
              <a:buNone/>
            </a:pPr>
            <a:r>
              <a:rPr lang="en-US"/>
              <a:t>Output</a:t>
            </a:r>
          </a:p>
        </p:txBody>
      </p:sp>
      <p:sp>
        <p:nvSpPr>
          <p:cNvPr id="7" name="Arrow: Right 6">
            <a:extLst>
              <a:ext uri="{FF2B5EF4-FFF2-40B4-BE49-F238E27FC236}">
                <a16:creationId xmlns:a16="http://schemas.microsoft.com/office/drawing/2014/main" id="{30932A56-B116-45E4-B581-C8D7CC175A9D}"/>
              </a:ext>
            </a:extLst>
          </p:cNvPr>
          <p:cNvSpPr/>
          <p:nvPr/>
        </p:nvSpPr>
        <p:spPr>
          <a:xfrm>
            <a:off x="3503851" y="3350103"/>
            <a:ext cx="1092425" cy="2641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2C7C4C6C-5445-40AA-98E1-FD86C71EA17E}"/>
              </a:ext>
            </a:extLst>
          </p:cNvPr>
          <p:cNvSpPr/>
          <p:nvPr/>
        </p:nvSpPr>
        <p:spPr>
          <a:xfrm>
            <a:off x="6613694" y="3326639"/>
            <a:ext cx="1092425" cy="2641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Up 8">
            <a:extLst>
              <a:ext uri="{FF2B5EF4-FFF2-40B4-BE49-F238E27FC236}">
                <a16:creationId xmlns:a16="http://schemas.microsoft.com/office/drawing/2014/main" id="{99C2CED7-F4B1-4432-9FB9-42AB8168771C}"/>
              </a:ext>
            </a:extLst>
          </p:cNvPr>
          <p:cNvSpPr/>
          <p:nvPr/>
        </p:nvSpPr>
        <p:spPr>
          <a:xfrm>
            <a:off x="8615124" y="2773132"/>
            <a:ext cx="213287" cy="43050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Left 9">
            <a:extLst>
              <a:ext uri="{FF2B5EF4-FFF2-40B4-BE49-F238E27FC236}">
                <a16:creationId xmlns:a16="http://schemas.microsoft.com/office/drawing/2014/main" id="{3BB4FC73-80B2-46E8-BDD8-C527E283264F}"/>
              </a:ext>
            </a:extLst>
          </p:cNvPr>
          <p:cNvSpPr/>
          <p:nvPr/>
        </p:nvSpPr>
        <p:spPr>
          <a:xfrm>
            <a:off x="2662280" y="2406237"/>
            <a:ext cx="5952844" cy="26413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Down 10">
            <a:extLst>
              <a:ext uri="{FF2B5EF4-FFF2-40B4-BE49-F238E27FC236}">
                <a16:creationId xmlns:a16="http://schemas.microsoft.com/office/drawing/2014/main" id="{517CA869-01CC-498B-A980-CAAD532A3D2B}"/>
              </a:ext>
            </a:extLst>
          </p:cNvPr>
          <p:cNvSpPr/>
          <p:nvPr/>
        </p:nvSpPr>
        <p:spPr>
          <a:xfrm>
            <a:off x="2448993" y="2773132"/>
            <a:ext cx="213287" cy="470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Down 11">
            <a:extLst>
              <a:ext uri="{FF2B5EF4-FFF2-40B4-BE49-F238E27FC236}">
                <a16:creationId xmlns:a16="http://schemas.microsoft.com/office/drawing/2014/main" id="{7B44A3B1-4DF6-44AE-A2AA-B90112A2B169}"/>
              </a:ext>
            </a:extLst>
          </p:cNvPr>
          <p:cNvSpPr/>
          <p:nvPr/>
        </p:nvSpPr>
        <p:spPr>
          <a:xfrm>
            <a:off x="5527437" y="2721752"/>
            <a:ext cx="213287" cy="4709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0699B171-87B6-4E71-AB0E-BF52FF0DE34D}"/>
              </a:ext>
            </a:extLst>
          </p:cNvPr>
          <p:cNvSpPr txBox="1"/>
          <p:nvPr/>
        </p:nvSpPr>
        <p:spPr>
          <a:xfrm>
            <a:off x="4877475" y="2015156"/>
            <a:ext cx="1513210" cy="369332"/>
          </a:xfrm>
          <a:prstGeom prst="rect">
            <a:avLst/>
          </a:prstGeom>
          <a:no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a:t>Feedback</a:t>
            </a:r>
          </a:p>
        </p:txBody>
      </p:sp>
    </p:spTree>
    <p:extLst>
      <p:ext uri="{BB962C8B-B14F-4D97-AF65-F5344CB8AC3E}">
        <p14:creationId xmlns:p14="http://schemas.microsoft.com/office/powerpoint/2010/main" val="149965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FF178-1790-42AC-A534-7B9E0FDD0EFE}"/>
              </a:ext>
            </a:extLst>
          </p:cNvPr>
          <p:cNvSpPr>
            <a:spLocks noGrp="1"/>
          </p:cNvSpPr>
          <p:nvPr>
            <p:ph type="title"/>
          </p:nvPr>
        </p:nvSpPr>
        <p:spPr/>
        <p:txBody>
          <a:bodyPr/>
          <a:lstStyle/>
          <a:p>
            <a:r>
              <a:rPr lang="en-US"/>
              <a:t>How to input, output, process, and feedback</a:t>
            </a:r>
          </a:p>
        </p:txBody>
      </p:sp>
      <p:sp>
        <p:nvSpPr>
          <p:cNvPr id="3" name="Content Placeholder 2">
            <a:extLst>
              <a:ext uri="{FF2B5EF4-FFF2-40B4-BE49-F238E27FC236}">
                <a16:creationId xmlns:a16="http://schemas.microsoft.com/office/drawing/2014/main" id="{25DB1678-8E60-4B5A-B113-53AC206E639C}"/>
              </a:ext>
            </a:extLst>
          </p:cNvPr>
          <p:cNvSpPr>
            <a:spLocks noGrp="1"/>
          </p:cNvSpPr>
          <p:nvPr>
            <p:ph idx="1"/>
          </p:nvPr>
        </p:nvSpPr>
        <p:spPr>
          <a:xfrm>
            <a:off x="841573" y="2015732"/>
            <a:ext cx="10213282" cy="3640601"/>
          </a:xfrm>
        </p:spPr>
        <p:txBody>
          <a:bodyPr>
            <a:normAutofit fontScale="92500" lnSpcReduction="20000"/>
          </a:bodyPr>
          <a:lstStyle/>
          <a:p>
            <a:r>
              <a:rPr lang="en-US"/>
              <a:t>Hardware: Computer equipment used to input, processing, storage, and output activities</a:t>
            </a:r>
          </a:p>
          <a:p>
            <a:r>
              <a:rPr lang="en-US"/>
              <a:t>Software: programs and applications that can operate the computer and run specific task</a:t>
            </a:r>
          </a:p>
          <a:p>
            <a:r>
              <a:rPr lang="en-US"/>
              <a:t>Database: collection of facts and information</a:t>
            </a:r>
          </a:p>
          <a:p>
            <a:r>
              <a:rPr lang="en-US"/>
              <a:t>Telecommunications: electronic transmission of signals for communications including Wired (such as DSL, Cable, Fiber Optic) and Wireless (such as </a:t>
            </a:r>
            <a:r>
              <a:rPr lang="en-US" err="1"/>
              <a:t>WiFi</a:t>
            </a:r>
            <a:r>
              <a:rPr lang="en-US"/>
              <a:t>, Satellite)</a:t>
            </a:r>
          </a:p>
          <a:p>
            <a:r>
              <a:rPr lang="en-US"/>
              <a:t>Network: Network connect computers and related equipment for communication (such as LAN, Internet, Intranet, and Extranet)</a:t>
            </a:r>
          </a:p>
          <a:p>
            <a:r>
              <a:rPr lang="en-US"/>
              <a:t>People: the most important element in IS</a:t>
            </a:r>
          </a:p>
          <a:p>
            <a:r>
              <a:rPr lang="en-US"/>
              <a:t>Procedure: Policies, methods and rules for using IS</a:t>
            </a:r>
          </a:p>
        </p:txBody>
      </p:sp>
    </p:spTree>
    <p:extLst>
      <p:ext uri="{BB962C8B-B14F-4D97-AF65-F5344CB8AC3E}">
        <p14:creationId xmlns:p14="http://schemas.microsoft.com/office/powerpoint/2010/main" val="3056751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03C9F-1C6F-4E58-B2F7-50D00B3538B9}"/>
              </a:ext>
            </a:extLst>
          </p:cNvPr>
          <p:cNvSpPr>
            <a:spLocks noGrp="1"/>
          </p:cNvSpPr>
          <p:nvPr>
            <p:ph type="title"/>
          </p:nvPr>
        </p:nvSpPr>
        <p:spPr/>
        <p:txBody>
          <a:bodyPr/>
          <a:lstStyle/>
          <a:p>
            <a:r>
              <a:rPr lang="en-US"/>
              <a:t>chapter objectives</a:t>
            </a:r>
          </a:p>
        </p:txBody>
      </p:sp>
      <p:sp>
        <p:nvSpPr>
          <p:cNvPr id="3" name="Content Placeholder 2">
            <a:extLst>
              <a:ext uri="{FF2B5EF4-FFF2-40B4-BE49-F238E27FC236}">
                <a16:creationId xmlns:a16="http://schemas.microsoft.com/office/drawing/2014/main" id="{B3D97748-6C66-41B1-8785-1F9A55E54075}"/>
              </a:ext>
            </a:extLst>
          </p:cNvPr>
          <p:cNvSpPr>
            <a:spLocks noGrp="1"/>
          </p:cNvSpPr>
          <p:nvPr>
            <p:ph idx="1"/>
          </p:nvPr>
        </p:nvSpPr>
        <p:spPr/>
        <p:txBody>
          <a:bodyPr/>
          <a:lstStyle/>
          <a:p>
            <a:pPr fontAlgn="base"/>
            <a:r>
              <a:rPr lang="en-US"/>
              <a:t>Understand what is information and differences among data, information, and business intelligence </a:t>
            </a:r>
          </a:p>
          <a:p>
            <a:pPr fontAlgn="base"/>
            <a:r>
              <a:rPr lang="en-US"/>
              <a:t>Understand what is </a:t>
            </a:r>
            <a:r>
              <a:rPr lang="en-US" err="1"/>
              <a:t>IS</a:t>
            </a:r>
            <a:r>
              <a:rPr lang="en-US"/>
              <a:t>, MIS, IT, Computer Science and differences among them </a:t>
            </a:r>
          </a:p>
          <a:p>
            <a:endParaRPr lang="en-US"/>
          </a:p>
        </p:txBody>
      </p:sp>
    </p:spTree>
    <p:extLst>
      <p:ext uri="{BB962C8B-B14F-4D97-AF65-F5344CB8AC3E}">
        <p14:creationId xmlns:p14="http://schemas.microsoft.com/office/powerpoint/2010/main" val="375211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650A2-0B48-479F-A1DF-4BA4265D8BB7}"/>
              </a:ext>
            </a:extLst>
          </p:cNvPr>
          <p:cNvSpPr>
            <a:spLocks noGrp="1"/>
          </p:cNvSpPr>
          <p:nvPr>
            <p:ph type="title"/>
          </p:nvPr>
        </p:nvSpPr>
        <p:spPr/>
        <p:txBody>
          <a:bodyPr/>
          <a:lstStyle/>
          <a:p>
            <a:r>
              <a:rPr lang="en-US"/>
              <a:t>Why learn about information systems</a:t>
            </a:r>
          </a:p>
        </p:txBody>
      </p:sp>
      <p:sp>
        <p:nvSpPr>
          <p:cNvPr id="3" name="Content Placeholder 2">
            <a:extLst>
              <a:ext uri="{FF2B5EF4-FFF2-40B4-BE49-F238E27FC236}">
                <a16:creationId xmlns:a16="http://schemas.microsoft.com/office/drawing/2014/main" id="{5F16379A-1243-4D67-99DA-C02F76FBAACD}"/>
              </a:ext>
            </a:extLst>
          </p:cNvPr>
          <p:cNvSpPr>
            <a:spLocks noGrp="1"/>
          </p:cNvSpPr>
          <p:nvPr>
            <p:ph idx="1"/>
          </p:nvPr>
        </p:nvSpPr>
        <p:spPr>
          <a:xfrm>
            <a:off x="1451579" y="2015732"/>
            <a:ext cx="9603275" cy="3767136"/>
          </a:xfrm>
        </p:spPr>
        <p:txBody>
          <a:bodyPr>
            <a:normAutofit/>
          </a:bodyPr>
          <a:lstStyle/>
          <a:p>
            <a:r>
              <a:rPr lang="en-US"/>
              <a:t>Information systems now are used in almost every areas including:</a:t>
            </a:r>
          </a:p>
          <a:p>
            <a:pPr lvl="1"/>
            <a:r>
              <a:rPr lang="en-US"/>
              <a:t>Different functional departments (Accounting, Marketing, Finance, Human Resources, R&amp;D…)</a:t>
            </a:r>
          </a:p>
          <a:p>
            <a:pPr lvl="1"/>
            <a:r>
              <a:rPr lang="en-US"/>
              <a:t>Different company sizes (ranging from Small, Medium to Global Corporation)</a:t>
            </a:r>
          </a:p>
          <a:p>
            <a:pPr lvl="1"/>
            <a:r>
              <a:rPr lang="en-US"/>
              <a:t>Different organization type (Manufacture, Service, Non-profit organization)</a:t>
            </a:r>
          </a:p>
          <a:p>
            <a:pPr lvl="1"/>
            <a:endParaRPr lang="en-US"/>
          </a:p>
          <a:p>
            <a:r>
              <a:rPr lang="en-US"/>
              <a:t>Information Systems are important tools to help you to</a:t>
            </a:r>
          </a:p>
          <a:p>
            <a:pPr lvl="1"/>
            <a:r>
              <a:rPr lang="en-US"/>
              <a:t>Generate useful information from a large amount of raw data</a:t>
            </a:r>
          </a:p>
          <a:p>
            <a:pPr lvl="1"/>
            <a:r>
              <a:rPr lang="en-US"/>
              <a:t>Make a better decision based on information you have</a:t>
            </a:r>
          </a:p>
          <a:p>
            <a:pPr lvl="1"/>
            <a:r>
              <a:rPr lang="en-US"/>
              <a:t>Help organization to achieve its goals</a:t>
            </a:r>
          </a:p>
        </p:txBody>
      </p:sp>
    </p:spTree>
    <p:extLst>
      <p:ext uri="{BB962C8B-B14F-4D97-AF65-F5344CB8AC3E}">
        <p14:creationId xmlns:p14="http://schemas.microsoft.com/office/powerpoint/2010/main" val="150668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3C01C-4F9C-45BD-AC96-24758E8464A6}"/>
              </a:ext>
            </a:extLst>
          </p:cNvPr>
          <p:cNvSpPr>
            <a:spLocks noGrp="1"/>
          </p:cNvSpPr>
          <p:nvPr>
            <p:ph type="title"/>
          </p:nvPr>
        </p:nvSpPr>
        <p:spPr/>
        <p:txBody>
          <a:bodyPr/>
          <a:lstStyle/>
          <a:p>
            <a:r>
              <a:rPr lang="en-US"/>
              <a:t>Data</a:t>
            </a:r>
          </a:p>
        </p:txBody>
      </p:sp>
      <p:sp>
        <p:nvSpPr>
          <p:cNvPr id="3" name="Content Placeholder 2">
            <a:extLst>
              <a:ext uri="{FF2B5EF4-FFF2-40B4-BE49-F238E27FC236}">
                <a16:creationId xmlns:a16="http://schemas.microsoft.com/office/drawing/2014/main" id="{89202130-44CF-4907-98F3-21A9EC6E8BE8}"/>
              </a:ext>
            </a:extLst>
          </p:cNvPr>
          <p:cNvSpPr>
            <a:spLocks noGrp="1"/>
          </p:cNvSpPr>
          <p:nvPr>
            <p:ph idx="1"/>
          </p:nvPr>
        </p:nvSpPr>
        <p:spPr/>
        <p:txBody>
          <a:bodyPr>
            <a:normAutofit fontScale="92500" lnSpcReduction="20000"/>
          </a:bodyPr>
          <a:lstStyle/>
          <a:p>
            <a:r>
              <a:rPr lang="en-US"/>
              <a:t>What is Data?</a:t>
            </a:r>
          </a:p>
          <a:p>
            <a:pPr lvl="1"/>
            <a:r>
              <a:rPr lang="en-US"/>
              <a:t>Raw facts</a:t>
            </a:r>
          </a:p>
          <a:p>
            <a:pPr lvl="1"/>
            <a:r>
              <a:rPr lang="en-US"/>
              <a:t>Are symbols that represent the properties of objects and events.</a:t>
            </a:r>
          </a:p>
          <a:p>
            <a:pPr lvl="1"/>
            <a:endParaRPr lang="en-US"/>
          </a:p>
          <a:p>
            <a:r>
              <a:rPr lang="en-US"/>
              <a:t>Example of Data:</a:t>
            </a:r>
          </a:p>
          <a:p>
            <a:pPr lvl="1"/>
            <a:r>
              <a:rPr lang="en-US"/>
              <a:t>DOB</a:t>
            </a:r>
          </a:p>
          <a:p>
            <a:pPr lvl="1"/>
            <a:r>
              <a:rPr lang="en-US"/>
              <a:t>Name</a:t>
            </a:r>
          </a:p>
          <a:p>
            <a:pPr lvl="1"/>
            <a:r>
              <a:rPr lang="en-US"/>
              <a:t>Gender</a:t>
            </a:r>
          </a:p>
          <a:p>
            <a:pPr lvl="1"/>
            <a:r>
              <a:rPr lang="en-US"/>
              <a:t>GGC 9000 number (Student ID)</a:t>
            </a:r>
          </a:p>
          <a:p>
            <a:pPr lvl="1"/>
            <a:r>
              <a:rPr lang="en-US"/>
              <a:t>Product UPC code…</a:t>
            </a:r>
          </a:p>
          <a:p>
            <a:endParaRPr lang="en-US"/>
          </a:p>
        </p:txBody>
      </p:sp>
      <p:graphicFrame>
        <p:nvGraphicFramePr>
          <p:cNvPr id="4" name="Table 3">
            <a:extLst>
              <a:ext uri="{FF2B5EF4-FFF2-40B4-BE49-F238E27FC236}">
                <a16:creationId xmlns:a16="http://schemas.microsoft.com/office/drawing/2014/main" id="{EAE18B4A-2371-48F5-BE1F-51FE0CA7D5FF}"/>
              </a:ext>
            </a:extLst>
          </p:cNvPr>
          <p:cNvGraphicFramePr>
            <a:graphicFrameLocks noGrp="1"/>
          </p:cNvGraphicFramePr>
          <p:nvPr>
            <p:extLst>
              <p:ext uri="{D42A27DB-BD31-4B8C-83A1-F6EECF244321}">
                <p14:modId xmlns:p14="http://schemas.microsoft.com/office/powerpoint/2010/main" val="578801221"/>
              </p:ext>
            </p:extLst>
          </p:nvPr>
        </p:nvGraphicFramePr>
        <p:xfrm>
          <a:off x="6096000" y="3289301"/>
          <a:ext cx="5223934" cy="1828800"/>
        </p:xfrm>
        <a:graphic>
          <a:graphicData uri="http://schemas.openxmlformats.org/drawingml/2006/table">
            <a:tbl>
              <a:tblPr firstRow="1" bandRow="1">
                <a:tableStyleId>{5C22544A-7EE6-4342-B048-85BDC9FD1C3A}</a:tableStyleId>
              </a:tblPr>
              <a:tblGrid>
                <a:gridCol w="3061255">
                  <a:extLst>
                    <a:ext uri="{9D8B030D-6E8A-4147-A177-3AD203B41FA5}">
                      <a16:colId xmlns:a16="http://schemas.microsoft.com/office/drawing/2014/main" val="1081992825"/>
                    </a:ext>
                  </a:extLst>
                </a:gridCol>
                <a:gridCol w="2162679">
                  <a:extLst>
                    <a:ext uri="{9D8B030D-6E8A-4147-A177-3AD203B41FA5}">
                      <a16:colId xmlns:a16="http://schemas.microsoft.com/office/drawing/2014/main" val="1280064212"/>
                    </a:ext>
                  </a:extLst>
                </a:gridCol>
              </a:tblGrid>
              <a:tr h="364913">
                <a:tc>
                  <a:txBody>
                    <a:bodyPr/>
                    <a:lstStyle/>
                    <a:p>
                      <a:r>
                        <a:rPr lang="en-US"/>
                        <a:t>Data type</a:t>
                      </a:r>
                    </a:p>
                  </a:txBody>
                  <a:tcPr/>
                </a:tc>
                <a:tc>
                  <a:txBody>
                    <a:bodyPr/>
                    <a:lstStyle/>
                    <a:p>
                      <a:r>
                        <a:rPr lang="en-US"/>
                        <a:t>Example</a:t>
                      </a:r>
                    </a:p>
                  </a:txBody>
                  <a:tcPr/>
                </a:tc>
                <a:extLst>
                  <a:ext uri="{0D108BD9-81ED-4DB2-BD59-A6C34878D82A}">
                    <a16:rowId xmlns:a16="http://schemas.microsoft.com/office/drawing/2014/main" val="1995305810"/>
                  </a:ext>
                </a:extLst>
              </a:tr>
              <a:tr h="364913">
                <a:tc>
                  <a:txBody>
                    <a:bodyPr/>
                    <a:lstStyle/>
                    <a:p>
                      <a:r>
                        <a:rPr lang="en-US"/>
                        <a:t>Alphanumeric</a:t>
                      </a:r>
                    </a:p>
                  </a:txBody>
                  <a:tcPr/>
                </a:tc>
                <a:tc>
                  <a:txBody>
                    <a:bodyPr/>
                    <a:lstStyle/>
                    <a:p>
                      <a:r>
                        <a:rPr lang="en-US"/>
                        <a:t>Numbers, Letters…</a:t>
                      </a:r>
                    </a:p>
                  </a:txBody>
                  <a:tcPr/>
                </a:tc>
                <a:extLst>
                  <a:ext uri="{0D108BD9-81ED-4DB2-BD59-A6C34878D82A}">
                    <a16:rowId xmlns:a16="http://schemas.microsoft.com/office/drawing/2014/main" val="289072126"/>
                  </a:ext>
                </a:extLst>
              </a:tr>
              <a:tr h="364913">
                <a:tc>
                  <a:txBody>
                    <a:bodyPr/>
                    <a:lstStyle/>
                    <a:p>
                      <a:r>
                        <a:rPr lang="en-US"/>
                        <a:t>Image data </a:t>
                      </a:r>
                    </a:p>
                  </a:txBody>
                  <a:tcPr/>
                </a:tc>
                <a:tc>
                  <a:txBody>
                    <a:bodyPr/>
                    <a:lstStyle/>
                    <a:p>
                      <a:r>
                        <a:rPr lang="en-US"/>
                        <a:t>Images, Pictures…</a:t>
                      </a:r>
                    </a:p>
                  </a:txBody>
                  <a:tcPr/>
                </a:tc>
                <a:extLst>
                  <a:ext uri="{0D108BD9-81ED-4DB2-BD59-A6C34878D82A}">
                    <a16:rowId xmlns:a16="http://schemas.microsoft.com/office/drawing/2014/main" val="2503397480"/>
                  </a:ext>
                </a:extLst>
              </a:tr>
              <a:tr h="3649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Audio Data</a:t>
                      </a:r>
                    </a:p>
                  </a:txBody>
                  <a:tcPr/>
                </a:tc>
                <a:tc>
                  <a:txBody>
                    <a:bodyPr/>
                    <a:lstStyle/>
                    <a:p>
                      <a:r>
                        <a:rPr lang="en-US"/>
                        <a:t>Sounds, podcast</a:t>
                      </a:r>
                    </a:p>
                  </a:txBody>
                  <a:tcPr/>
                </a:tc>
                <a:extLst>
                  <a:ext uri="{0D108BD9-81ED-4DB2-BD59-A6C34878D82A}">
                    <a16:rowId xmlns:a16="http://schemas.microsoft.com/office/drawing/2014/main" val="770131069"/>
                  </a:ext>
                </a:extLst>
              </a:tr>
              <a:tr h="36491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Video data </a:t>
                      </a:r>
                    </a:p>
                  </a:txBody>
                  <a:tcPr/>
                </a:tc>
                <a:tc>
                  <a:txBody>
                    <a:bodyPr/>
                    <a:lstStyle/>
                    <a:p>
                      <a:r>
                        <a:rPr lang="en-US"/>
                        <a:t>Video, animation…</a:t>
                      </a:r>
                    </a:p>
                  </a:txBody>
                  <a:tcPr/>
                </a:tc>
                <a:extLst>
                  <a:ext uri="{0D108BD9-81ED-4DB2-BD59-A6C34878D82A}">
                    <a16:rowId xmlns:a16="http://schemas.microsoft.com/office/drawing/2014/main" val="659786952"/>
                  </a:ext>
                </a:extLst>
              </a:tr>
            </a:tbl>
          </a:graphicData>
        </a:graphic>
      </p:graphicFrame>
    </p:spTree>
    <p:extLst>
      <p:ext uri="{BB962C8B-B14F-4D97-AF65-F5344CB8AC3E}">
        <p14:creationId xmlns:p14="http://schemas.microsoft.com/office/powerpoint/2010/main" val="3808229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F67F0-FFA7-4D63-BE8D-1C49C5A2F64B}"/>
              </a:ext>
            </a:extLst>
          </p:cNvPr>
          <p:cNvSpPr>
            <a:spLocks noGrp="1"/>
          </p:cNvSpPr>
          <p:nvPr>
            <p:ph type="title"/>
          </p:nvPr>
        </p:nvSpPr>
        <p:spPr/>
        <p:txBody>
          <a:bodyPr/>
          <a:lstStyle/>
          <a:p>
            <a:r>
              <a:rPr lang="en-US"/>
              <a:t>Information</a:t>
            </a:r>
          </a:p>
        </p:txBody>
      </p:sp>
      <p:sp>
        <p:nvSpPr>
          <p:cNvPr id="3" name="Content Placeholder 2">
            <a:extLst>
              <a:ext uri="{FF2B5EF4-FFF2-40B4-BE49-F238E27FC236}">
                <a16:creationId xmlns:a16="http://schemas.microsoft.com/office/drawing/2014/main" id="{C778FDB6-7E70-4B06-9999-747C10F6F0B7}"/>
              </a:ext>
            </a:extLst>
          </p:cNvPr>
          <p:cNvSpPr>
            <a:spLocks noGrp="1"/>
          </p:cNvSpPr>
          <p:nvPr>
            <p:ph idx="1"/>
          </p:nvPr>
        </p:nvSpPr>
        <p:spPr/>
        <p:txBody>
          <a:bodyPr/>
          <a:lstStyle/>
          <a:p>
            <a:r>
              <a:rPr lang="en-US"/>
              <a:t>What is Information?</a:t>
            </a:r>
          </a:p>
          <a:p>
            <a:pPr lvl="1"/>
            <a:r>
              <a:rPr lang="en-US"/>
              <a:t>Information consists of processed data, the processing directed at increasing its usefulness.</a:t>
            </a:r>
          </a:p>
          <a:p>
            <a:r>
              <a:rPr lang="en-US"/>
              <a:t>Difference between data and information.</a:t>
            </a:r>
          </a:p>
          <a:p>
            <a:pPr lvl="1"/>
            <a:r>
              <a:rPr lang="en-US"/>
              <a:t>Information is the collection of raw facts and they have value beyond the facts themselves.</a:t>
            </a:r>
          </a:p>
          <a:p>
            <a:r>
              <a:rPr lang="en-US"/>
              <a:t>Example of information:</a:t>
            </a:r>
          </a:p>
          <a:p>
            <a:pPr lvl="1"/>
            <a:r>
              <a:rPr lang="en-US"/>
              <a:t>Total sales amount for Product A in last month</a:t>
            </a:r>
          </a:p>
          <a:p>
            <a:pPr lvl="1"/>
            <a:r>
              <a:rPr lang="en-US"/>
              <a:t>Medium household income in US</a:t>
            </a:r>
          </a:p>
          <a:p>
            <a:pPr lvl="1"/>
            <a:r>
              <a:rPr lang="en-US"/>
              <a:t>Average midterm grade for ITEC2201</a:t>
            </a:r>
          </a:p>
        </p:txBody>
      </p:sp>
    </p:spTree>
    <p:extLst>
      <p:ext uri="{BB962C8B-B14F-4D97-AF65-F5344CB8AC3E}">
        <p14:creationId xmlns:p14="http://schemas.microsoft.com/office/powerpoint/2010/main" val="2938417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C2F2A-5729-45A1-A0A1-8C091E268526}"/>
              </a:ext>
            </a:extLst>
          </p:cNvPr>
          <p:cNvSpPr>
            <a:spLocks noGrp="1"/>
          </p:cNvSpPr>
          <p:nvPr>
            <p:ph type="title"/>
          </p:nvPr>
        </p:nvSpPr>
        <p:spPr/>
        <p:txBody>
          <a:bodyPr/>
          <a:lstStyle/>
          <a:p>
            <a:r>
              <a:rPr lang="en-US"/>
              <a:t>Quality of information</a:t>
            </a:r>
          </a:p>
        </p:txBody>
      </p:sp>
      <p:graphicFrame>
        <p:nvGraphicFramePr>
          <p:cNvPr id="4" name="Content Placeholder 3">
            <a:extLst>
              <a:ext uri="{FF2B5EF4-FFF2-40B4-BE49-F238E27FC236}">
                <a16:creationId xmlns:a16="http://schemas.microsoft.com/office/drawing/2014/main" id="{9A271791-788C-408C-A949-7299902460D0}"/>
              </a:ext>
            </a:extLst>
          </p:cNvPr>
          <p:cNvGraphicFramePr>
            <a:graphicFrameLocks noGrp="1"/>
          </p:cNvGraphicFramePr>
          <p:nvPr>
            <p:ph idx="1"/>
            <p:extLst>
              <p:ext uri="{D42A27DB-BD31-4B8C-83A1-F6EECF244321}">
                <p14:modId xmlns:p14="http://schemas.microsoft.com/office/powerpoint/2010/main" val="2129196204"/>
              </p:ext>
            </p:extLst>
          </p:nvPr>
        </p:nvGraphicFramePr>
        <p:xfrm>
          <a:off x="275422" y="1983074"/>
          <a:ext cx="11380423" cy="2865120"/>
        </p:xfrm>
        <a:graphic>
          <a:graphicData uri="http://schemas.openxmlformats.org/drawingml/2006/table">
            <a:tbl>
              <a:tblPr firstRow="1" bandRow="1">
                <a:tableStyleId>{5C22544A-7EE6-4342-B048-85BDC9FD1C3A}</a:tableStyleId>
              </a:tblPr>
              <a:tblGrid>
                <a:gridCol w="2157996">
                  <a:extLst>
                    <a:ext uri="{9D8B030D-6E8A-4147-A177-3AD203B41FA5}">
                      <a16:colId xmlns:a16="http://schemas.microsoft.com/office/drawing/2014/main" val="3692879311"/>
                    </a:ext>
                  </a:extLst>
                </a:gridCol>
                <a:gridCol w="9222427">
                  <a:extLst>
                    <a:ext uri="{9D8B030D-6E8A-4147-A177-3AD203B41FA5}">
                      <a16:colId xmlns:a16="http://schemas.microsoft.com/office/drawing/2014/main" val="3100640649"/>
                    </a:ext>
                  </a:extLst>
                </a:gridCol>
              </a:tblGrid>
              <a:tr h="370840">
                <a:tc>
                  <a:txBody>
                    <a:bodyPr/>
                    <a:lstStyle/>
                    <a:p>
                      <a:r>
                        <a:rPr lang="en-US"/>
                        <a:t>Characteristics</a:t>
                      </a:r>
                    </a:p>
                  </a:txBody>
                  <a:tcPr/>
                </a:tc>
                <a:tc>
                  <a:txBody>
                    <a:bodyPr/>
                    <a:lstStyle/>
                    <a:p>
                      <a:r>
                        <a:rPr lang="en-US"/>
                        <a:t>Definition</a:t>
                      </a:r>
                    </a:p>
                  </a:txBody>
                  <a:tcPr/>
                </a:tc>
                <a:extLst>
                  <a:ext uri="{0D108BD9-81ED-4DB2-BD59-A6C34878D82A}">
                    <a16:rowId xmlns:a16="http://schemas.microsoft.com/office/drawing/2014/main" val="157745104"/>
                  </a:ext>
                </a:extLst>
              </a:tr>
              <a:tr h="370840">
                <a:tc>
                  <a:txBody>
                    <a:bodyPr/>
                    <a:lstStyle/>
                    <a:p>
                      <a:r>
                        <a:rPr lang="en-US"/>
                        <a:t>Accurate</a:t>
                      </a:r>
                    </a:p>
                  </a:txBody>
                  <a:tcPr/>
                </a:tc>
                <a:tc>
                  <a:txBody>
                    <a:bodyPr/>
                    <a:lstStyle/>
                    <a:p>
                      <a:r>
                        <a:rPr lang="en-US"/>
                        <a:t>Information should be free of errors and mistakes. Inaccurate information is generated if data is fed inaccurate (GIGO, garbage in, garbage out)</a:t>
                      </a:r>
                    </a:p>
                  </a:txBody>
                  <a:tcPr/>
                </a:tc>
                <a:extLst>
                  <a:ext uri="{0D108BD9-81ED-4DB2-BD59-A6C34878D82A}">
                    <a16:rowId xmlns:a16="http://schemas.microsoft.com/office/drawing/2014/main" val="759228826"/>
                  </a:ext>
                </a:extLst>
              </a:tr>
              <a:tr h="370840">
                <a:tc>
                  <a:txBody>
                    <a:bodyPr/>
                    <a:lstStyle/>
                    <a:p>
                      <a:r>
                        <a:rPr lang="en-US"/>
                        <a:t>Relevant</a:t>
                      </a:r>
                    </a:p>
                  </a:txBody>
                  <a:tcPr/>
                </a:tc>
                <a:tc>
                  <a:txBody>
                    <a:bodyPr/>
                    <a:lstStyle/>
                    <a:p>
                      <a:r>
                        <a:rPr lang="en-US"/>
                        <a:t>Information should be current and valid.</a:t>
                      </a:r>
                    </a:p>
                  </a:txBody>
                  <a:tcPr/>
                </a:tc>
                <a:extLst>
                  <a:ext uri="{0D108BD9-81ED-4DB2-BD59-A6C34878D82A}">
                    <a16:rowId xmlns:a16="http://schemas.microsoft.com/office/drawing/2014/main" val="1139220067"/>
                  </a:ext>
                </a:extLst>
              </a:tr>
              <a:tr h="370840">
                <a:tc>
                  <a:txBody>
                    <a:bodyPr/>
                    <a:lstStyle/>
                    <a:p>
                      <a:r>
                        <a:rPr lang="en-US"/>
                        <a:t>Complete</a:t>
                      </a:r>
                    </a:p>
                  </a:txBody>
                  <a:tcPr/>
                </a:tc>
                <a:tc>
                  <a:txBody>
                    <a:bodyPr/>
                    <a:lstStyle/>
                    <a:p>
                      <a:r>
                        <a:rPr lang="en-US"/>
                        <a:t>Information should meet all needs in the current context and contains all the important facts.</a:t>
                      </a:r>
                    </a:p>
                  </a:txBody>
                  <a:tcPr/>
                </a:tc>
                <a:extLst>
                  <a:ext uri="{0D108BD9-81ED-4DB2-BD59-A6C34878D82A}">
                    <a16:rowId xmlns:a16="http://schemas.microsoft.com/office/drawing/2014/main" val="304923727"/>
                  </a:ext>
                </a:extLst>
              </a:tr>
              <a:tr h="370840">
                <a:tc>
                  <a:txBody>
                    <a:bodyPr/>
                    <a:lstStyle/>
                    <a:p>
                      <a:r>
                        <a:rPr lang="en-US"/>
                        <a:t>Timely</a:t>
                      </a:r>
                    </a:p>
                  </a:txBody>
                  <a:tcPr/>
                </a:tc>
                <a:tc>
                  <a:txBody>
                    <a:bodyPr/>
                    <a:lstStyle/>
                    <a:p>
                      <a:r>
                        <a:rPr lang="en-US"/>
                        <a:t>Information must reach users well in time, so decisions can be made in time as well.</a:t>
                      </a:r>
                    </a:p>
                  </a:txBody>
                  <a:tcPr/>
                </a:tc>
                <a:extLst>
                  <a:ext uri="{0D108BD9-81ED-4DB2-BD59-A6C34878D82A}">
                    <a16:rowId xmlns:a16="http://schemas.microsoft.com/office/drawing/2014/main" val="1969007403"/>
                  </a:ext>
                </a:extLst>
              </a:tr>
              <a:tr h="370840">
                <a:tc>
                  <a:txBody>
                    <a:bodyPr/>
                    <a:lstStyle/>
                    <a:p>
                      <a:r>
                        <a:rPr lang="en-US"/>
                        <a:t>Reliable</a:t>
                      </a:r>
                    </a:p>
                  </a:txBody>
                  <a:tcPr/>
                </a:tc>
                <a:tc>
                  <a:txBody>
                    <a:bodyPr/>
                    <a:lstStyle/>
                    <a:p>
                      <a:r>
                        <a:rPr lang="en-US"/>
                        <a:t>Information should be verifiable and dependable</a:t>
                      </a:r>
                    </a:p>
                  </a:txBody>
                  <a:tcPr/>
                </a:tc>
                <a:extLst>
                  <a:ext uri="{0D108BD9-81ED-4DB2-BD59-A6C34878D82A}">
                    <a16:rowId xmlns:a16="http://schemas.microsoft.com/office/drawing/2014/main" val="349137112"/>
                  </a:ext>
                </a:extLst>
              </a:tr>
              <a:tr h="370840">
                <a:tc>
                  <a:txBody>
                    <a:bodyPr/>
                    <a:lstStyle/>
                    <a:p>
                      <a:r>
                        <a:rPr lang="en-US"/>
                        <a:t>Verifiable</a:t>
                      </a:r>
                    </a:p>
                  </a:txBody>
                  <a:tcPr/>
                </a:tc>
                <a:tc>
                  <a:txBody>
                    <a:bodyPr/>
                    <a:lstStyle/>
                    <a:p>
                      <a:r>
                        <a:rPr lang="en-US"/>
                        <a:t>Information can be checked to make sure it is correct</a:t>
                      </a:r>
                    </a:p>
                  </a:txBody>
                  <a:tcPr/>
                </a:tc>
                <a:extLst>
                  <a:ext uri="{0D108BD9-81ED-4DB2-BD59-A6C34878D82A}">
                    <a16:rowId xmlns:a16="http://schemas.microsoft.com/office/drawing/2014/main" val="480688411"/>
                  </a:ext>
                </a:extLst>
              </a:tr>
            </a:tbl>
          </a:graphicData>
        </a:graphic>
      </p:graphicFrame>
    </p:spTree>
    <p:extLst>
      <p:ext uri="{BB962C8B-B14F-4D97-AF65-F5344CB8AC3E}">
        <p14:creationId xmlns:p14="http://schemas.microsoft.com/office/powerpoint/2010/main" val="1065022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CCF86-EA2B-4C4B-B53D-DB24157F4198}"/>
              </a:ext>
            </a:extLst>
          </p:cNvPr>
          <p:cNvSpPr>
            <a:spLocks noGrp="1"/>
          </p:cNvSpPr>
          <p:nvPr>
            <p:ph type="title"/>
          </p:nvPr>
        </p:nvSpPr>
        <p:spPr/>
        <p:txBody>
          <a:bodyPr/>
          <a:lstStyle/>
          <a:p>
            <a:r>
              <a:rPr lang="en-US"/>
              <a:t>Knowledge</a:t>
            </a:r>
          </a:p>
        </p:txBody>
      </p:sp>
      <p:sp>
        <p:nvSpPr>
          <p:cNvPr id="3" name="Content Placeholder 2">
            <a:extLst>
              <a:ext uri="{FF2B5EF4-FFF2-40B4-BE49-F238E27FC236}">
                <a16:creationId xmlns:a16="http://schemas.microsoft.com/office/drawing/2014/main" id="{970E5C89-25D7-4356-B3B2-B3AD705C12A7}"/>
              </a:ext>
            </a:extLst>
          </p:cNvPr>
          <p:cNvSpPr>
            <a:spLocks noGrp="1"/>
          </p:cNvSpPr>
          <p:nvPr>
            <p:ph idx="1"/>
          </p:nvPr>
        </p:nvSpPr>
        <p:spPr/>
        <p:txBody>
          <a:bodyPr/>
          <a:lstStyle/>
          <a:p>
            <a:r>
              <a:rPr lang="en-US"/>
              <a:t>What is knowledge?</a:t>
            </a:r>
          </a:p>
          <a:p>
            <a:pPr lvl="1"/>
            <a:r>
              <a:rPr lang="en-US"/>
              <a:t>Understand a set of information and make it useful to support a task, solve problems.</a:t>
            </a:r>
          </a:p>
        </p:txBody>
      </p:sp>
    </p:spTree>
    <p:extLst>
      <p:ext uri="{BB962C8B-B14F-4D97-AF65-F5344CB8AC3E}">
        <p14:creationId xmlns:p14="http://schemas.microsoft.com/office/powerpoint/2010/main" val="1649892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FE08-BACB-4A92-8826-7E89F4746228}"/>
              </a:ext>
            </a:extLst>
          </p:cNvPr>
          <p:cNvSpPr>
            <a:spLocks noGrp="1"/>
          </p:cNvSpPr>
          <p:nvPr>
            <p:ph type="title"/>
          </p:nvPr>
        </p:nvSpPr>
        <p:spPr/>
        <p:txBody>
          <a:bodyPr/>
          <a:lstStyle/>
          <a:p>
            <a:r>
              <a:rPr lang="en-US"/>
              <a:t>Business INTELLIGENCE</a:t>
            </a:r>
          </a:p>
        </p:txBody>
      </p:sp>
      <p:sp>
        <p:nvSpPr>
          <p:cNvPr id="3" name="Content Placeholder 2">
            <a:extLst>
              <a:ext uri="{FF2B5EF4-FFF2-40B4-BE49-F238E27FC236}">
                <a16:creationId xmlns:a16="http://schemas.microsoft.com/office/drawing/2014/main" id="{F6A606B4-A43C-4263-B988-08BC36B3D424}"/>
              </a:ext>
            </a:extLst>
          </p:cNvPr>
          <p:cNvSpPr>
            <a:spLocks noGrp="1"/>
          </p:cNvSpPr>
          <p:nvPr>
            <p:ph idx="1"/>
          </p:nvPr>
        </p:nvSpPr>
        <p:spPr/>
        <p:txBody>
          <a:bodyPr/>
          <a:lstStyle/>
          <a:p>
            <a:r>
              <a:rPr lang="en-US"/>
              <a:t>What is Business Intelligence?</a:t>
            </a:r>
          </a:p>
          <a:p>
            <a:pPr lvl="1" fontAlgn="base"/>
            <a:r>
              <a:rPr lang="en-US"/>
              <a:t>Business Intelligence (BI) is knowledge - knowledge about your customers, your competitors, your business partners, your competitive environment, and your own internal operations—that gives you the ability to make effective, important, and often strategic business decisions.”[</a:t>
            </a:r>
            <a:r>
              <a:rPr lang="en-US" err="1"/>
              <a:t>YouSigma</a:t>
            </a:r>
            <a:r>
              <a:rPr lang="en-US"/>
              <a:t>] </a:t>
            </a:r>
          </a:p>
          <a:p>
            <a:pPr lvl="1" fontAlgn="base"/>
            <a:r>
              <a:rPr lang="en-US"/>
              <a:t>Business intelligence (BI) transform data into actionable intelligence that informs an organization’s strategic and tactical business decisions [Pratt 2017] </a:t>
            </a:r>
            <a:endParaRPr lang="en-US" sz="3400"/>
          </a:p>
          <a:p>
            <a:pPr lvl="1"/>
            <a:endParaRPr lang="en-US"/>
          </a:p>
        </p:txBody>
      </p:sp>
    </p:spTree>
    <p:extLst>
      <p:ext uri="{BB962C8B-B14F-4D97-AF65-F5344CB8AC3E}">
        <p14:creationId xmlns:p14="http://schemas.microsoft.com/office/powerpoint/2010/main" val="34817901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26570-9C35-4BBB-8352-B69C1473F936}"/>
              </a:ext>
            </a:extLst>
          </p:cNvPr>
          <p:cNvSpPr>
            <a:spLocks noGrp="1"/>
          </p:cNvSpPr>
          <p:nvPr>
            <p:ph type="title"/>
          </p:nvPr>
        </p:nvSpPr>
        <p:spPr/>
        <p:txBody>
          <a:bodyPr/>
          <a:lstStyle/>
          <a:p>
            <a:r>
              <a:rPr lang="en-US"/>
              <a:t>Computer science</a:t>
            </a:r>
          </a:p>
        </p:txBody>
      </p:sp>
      <p:sp>
        <p:nvSpPr>
          <p:cNvPr id="3" name="Content Placeholder 2">
            <a:extLst>
              <a:ext uri="{FF2B5EF4-FFF2-40B4-BE49-F238E27FC236}">
                <a16:creationId xmlns:a16="http://schemas.microsoft.com/office/drawing/2014/main" id="{9450EDB7-885E-412A-B701-78DEC5C51400}"/>
              </a:ext>
            </a:extLst>
          </p:cNvPr>
          <p:cNvSpPr>
            <a:spLocks noGrp="1"/>
          </p:cNvSpPr>
          <p:nvPr>
            <p:ph idx="1"/>
          </p:nvPr>
        </p:nvSpPr>
        <p:spPr/>
        <p:txBody>
          <a:bodyPr/>
          <a:lstStyle/>
          <a:p>
            <a:pPr fontAlgn="base"/>
            <a:r>
              <a:rPr lang="en-US"/>
              <a:t>Computer science is the study of the phenomena surrounding computers. In the definition, "computers" means "living computers" - the hardware, their programs or algorithms, and all that goes with them. … Phenomena defines the focus of a science, not its boundaries. Many of the phenomena of computers are also phenomena of some other science.” (Allen et al. 1967) </a:t>
            </a:r>
          </a:p>
          <a:p>
            <a:pPr fontAlgn="base"/>
            <a:r>
              <a:rPr lang="en-US" dirty="0"/>
              <a:t>IT, IS, and MIS each emerged from the study of various complex, rich, and </a:t>
            </a:r>
            <a:r>
              <a:rPr lang="en-US"/>
              <a:t>changing“ phenomena</a:t>
            </a:r>
            <a:r>
              <a:rPr lang="en-US" dirty="0"/>
              <a:t> surrounding computers.” (Allen et al. 1967) </a:t>
            </a:r>
          </a:p>
          <a:p>
            <a:endParaRPr lang="en-US"/>
          </a:p>
        </p:txBody>
      </p:sp>
    </p:spTree>
    <p:extLst>
      <p:ext uri="{BB962C8B-B14F-4D97-AF65-F5344CB8AC3E}">
        <p14:creationId xmlns:p14="http://schemas.microsoft.com/office/powerpoint/2010/main" val="172596288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FA3DA4731D214AAB25C79EA7D071DF" ma:contentTypeVersion="4" ma:contentTypeDescription="Create a new document." ma:contentTypeScope="" ma:versionID="4e9bdd69f75c7cc04936d07e98a11f86">
  <xsd:schema xmlns:xsd="http://www.w3.org/2001/XMLSchema" xmlns:xs="http://www.w3.org/2001/XMLSchema" xmlns:p="http://schemas.microsoft.com/office/2006/metadata/properties" xmlns:ns2="2a3a9169-c79a-4aa8-9500-e1da1d14ad9e" targetNamespace="http://schemas.microsoft.com/office/2006/metadata/properties" ma:root="true" ma:fieldsID="c78f06ee7308bcb51ddeddbb757357ed" ns2:_="">
    <xsd:import namespace="2a3a9169-c79a-4aa8-9500-e1da1d14ad9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3a9169-c79a-4aa8-9500-e1da1d14ad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FC9693D-6BFA-4987-BB36-8863CA2F2A78}">
  <ds:schemaRefs>
    <ds:schemaRef ds:uri="http://schemas.microsoft.com/sharepoint/v3/contenttype/forms"/>
  </ds:schemaRefs>
</ds:datastoreItem>
</file>

<file path=customXml/itemProps2.xml><?xml version="1.0" encoding="utf-8"?>
<ds:datastoreItem xmlns:ds="http://schemas.openxmlformats.org/officeDocument/2006/customXml" ds:itemID="{40B409DE-5FFD-41C8-8362-C75701FA22B9}">
  <ds:schemaRefs>
    <ds:schemaRef ds:uri="2a3a9169-c79a-4aa8-9500-e1da1d14ad9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788482D-5321-4814-8375-6662E2E841C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13</Slides>
  <Notes>0</Notes>
  <HiddenSlides>0</HiddenSlide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Gallery</vt:lpstr>
      <vt:lpstr>Chapter 1</vt:lpstr>
      <vt:lpstr>chapter objectives</vt:lpstr>
      <vt:lpstr>Why learn about information systems</vt:lpstr>
      <vt:lpstr>Data</vt:lpstr>
      <vt:lpstr>Information</vt:lpstr>
      <vt:lpstr>Quality of information</vt:lpstr>
      <vt:lpstr>Knowledge</vt:lpstr>
      <vt:lpstr>Business INTELLIGENCE</vt:lpstr>
      <vt:lpstr>Computer science</vt:lpstr>
      <vt:lpstr>Information TECHNOLOGY</vt:lpstr>
      <vt:lpstr>Information Systems</vt:lpstr>
      <vt:lpstr>Component of an information system</vt:lpstr>
      <vt:lpstr>How to input, output, process, and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creator>yaquan xu</dc:creator>
  <cp:revision>2</cp:revision>
  <dcterms:created xsi:type="dcterms:W3CDTF">2019-08-11T23:14:06Z</dcterms:created>
  <dcterms:modified xsi:type="dcterms:W3CDTF">2019-08-12T16:01:56Z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0x01010066FA3DA4731D214AAB25C79EA7D071DF</vt:lpwstr>
  </property>
</Properties>
</file>