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57" r:id="rId15"/>
    <p:sldId id="258" r:id="rId16"/>
    <p:sldId id="259" r:id="rId17"/>
    <p:sldId id="260" r:id="rId18"/>
    <p:sldId id="261" r:id="rId19"/>
    <p:sldId id="262" r:id="rId20"/>
    <p:sldId id="284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85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286" r:id="rId37"/>
    <p:sldId id="263" r:id="rId38"/>
    <p:sldId id="264" r:id="rId39"/>
    <p:sldId id="265" r:id="rId40"/>
    <p:sldId id="266" r:id="rId41"/>
    <p:sldId id="267" r:id="rId42"/>
    <p:sldId id="268" r:id="rId43"/>
    <p:sldId id="269" r:id="rId44"/>
    <p:sldId id="27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4C06F-5574-431F-8F34-0256487AD120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B9CC-4773-4A76-B11E-AB5830BAA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 1-7 for the class, Goal 8 for the laboratory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29695-9E35-0240-B76C-9D4B2CB1430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6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Order of chapters may vary!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29695-9E35-0240-B76C-9D4B2CB1430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</a:t>
            </a:r>
            <a:r>
              <a:rPr lang="en-US" baseline="0" dirty="0" smtClean="0"/>
              <a:t> been told by former students who attended GGC’s nursing program that antigenic shift/drift is something they discuss in nursing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29695-9E35-0240-B76C-9D4B2CB1430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29695-9E35-0240-B76C-9D4B2CB1430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55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29695-9E35-0240-B76C-9D4B2CB1430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2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3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7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5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2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8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2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F7F-4A7A-4E31-B0EA-14D8C2AA5069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F3F5F-C0C9-45FD-9732-53DC9B6B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 1151K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8.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Properties of Gases and Gas Pressure</a:t>
            </a:r>
          </a:p>
          <a:p>
            <a:r>
              <a:rPr lang="en-US" dirty="0"/>
              <a:t>Pressure and </a:t>
            </a:r>
            <a:r>
              <a:rPr lang="en-US" dirty="0" smtClean="0"/>
              <a:t>Volume</a:t>
            </a:r>
          </a:p>
          <a:p>
            <a:r>
              <a:rPr lang="en-US" dirty="0"/>
              <a:t>Temperature and Volume, Temperature and Pressure , The Combined Gas </a:t>
            </a:r>
            <a:r>
              <a:rPr lang="en-US" dirty="0" smtClean="0"/>
              <a:t>Law</a:t>
            </a:r>
          </a:p>
          <a:p>
            <a:r>
              <a:rPr lang="en-US" dirty="0"/>
              <a:t>Volume and Moles </a:t>
            </a:r>
            <a:endParaRPr lang="en-US" dirty="0" smtClean="0"/>
          </a:p>
          <a:p>
            <a:r>
              <a:rPr lang="en-US" dirty="0"/>
              <a:t>The Ideal Gas </a:t>
            </a:r>
            <a:r>
              <a:rPr lang="en-US" dirty="0" smtClean="0"/>
              <a:t>Law</a:t>
            </a:r>
          </a:p>
          <a:p>
            <a:r>
              <a:rPr lang="en-US" dirty="0"/>
              <a:t>Partial Pressures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9. </a:t>
            </a:r>
            <a:r>
              <a:rPr lang="en-US" b="1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Solutions</a:t>
            </a:r>
          </a:p>
          <a:p>
            <a:pPr lvl="0"/>
            <a:r>
              <a:rPr lang="en-US" dirty="0"/>
              <a:t>Electrolytes and Nonelectrolytes</a:t>
            </a:r>
          </a:p>
          <a:p>
            <a:r>
              <a:rPr lang="en-US" dirty="0" smtClean="0"/>
              <a:t>Solubility</a:t>
            </a:r>
          </a:p>
          <a:p>
            <a:r>
              <a:rPr lang="en-US" dirty="0"/>
              <a:t>Solution </a:t>
            </a:r>
            <a:r>
              <a:rPr lang="en-US" dirty="0" smtClean="0"/>
              <a:t>Concentration</a:t>
            </a:r>
          </a:p>
          <a:p>
            <a:r>
              <a:rPr lang="en-US" dirty="0"/>
              <a:t>Dilution of Solutions and Solution </a:t>
            </a:r>
            <a:r>
              <a:rPr lang="en-US" dirty="0" smtClean="0"/>
              <a:t>Reactions</a:t>
            </a:r>
          </a:p>
          <a:p>
            <a:r>
              <a:rPr lang="en-US" dirty="0"/>
              <a:t>Properties of Solutions</a:t>
            </a:r>
          </a:p>
        </p:txBody>
      </p:sp>
    </p:spTree>
    <p:extLst>
      <p:ext uri="{BB962C8B-B14F-4D97-AF65-F5344CB8AC3E}">
        <p14:creationId xmlns:p14="http://schemas.microsoft.com/office/powerpoint/2010/main" val="15679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11. Acids and </a:t>
            </a:r>
            <a:r>
              <a:rPr lang="en-US" b="1" dirty="0" smtClean="0"/>
              <a:t>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</a:p>
          <a:p>
            <a:pPr lvl="0"/>
            <a:r>
              <a:rPr lang="en-US" dirty="0" smtClean="0"/>
              <a:t>Strengths </a:t>
            </a:r>
            <a:r>
              <a:rPr lang="en-US" dirty="0"/>
              <a:t>of Acids and Bases</a:t>
            </a:r>
          </a:p>
          <a:p>
            <a:r>
              <a:rPr lang="en-US" dirty="0"/>
              <a:t>Ionization of </a:t>
            </a:r>
            <a:r>
              <a:rPr lang="en-US" dirty="0" smtClean="0"/>
              <a:t>Water</a:t>
            </a:r>
          </a:p>
          <a:p>
            <a:pPr lvl="0"/>
            <a:r>
              <a:rPr lang="en-US" dirty="0"/>
              <a:t>The pH Scale</a:t>
            </a:r>
          </a:p>
          <a:p>
            <a:r>
              <a:rPr lang="en-US" dirty="0"/>
              <a:t>Reactions of Acids and </a:t>
            </a:r>
            <a:r>
              <a:rPr lang="en-US" dirty="0" smtClean="0"/>
              <a:t>Bases</a:t>
            </a:r>
          </a:p>
          <a:p>
            <a:r>
              <a:rPr lang="en-US" dirty="0"/>
              <a:t>Buffers</a:t>
            </a:r>
          </a:p>
        </p:txBody>
      </p:sp>
    </p:spTree>
    <p:extLst>
      <p:ext uri="{BB962C8B-B14F-4D97-AF65-F5344CB8AC3E}">
        <p14:creationId xmlns:p14="http://schemas.microsoft.com/office/powerpoint/2010/main" val="23471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680" y="374072"/>
            <a:ext cx="9144000" cy="933018"/>
          </a:xfrm>
        </p:spPr>
        <p:txBody>
          <a:bodyPr/>
          <a:lstStyle/>
          <a:p>
            <a:r>
              <a:rPr lang="en-US" dirty="0" smtClean="0"/>
              <a:t>CHEM 1152K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62051"/>
            <a:ext cx="9144000" cy="33957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Course Outcome Goals</a:t>
            </a:r>
          </a:p>
          <a:p>
            <a:pPr algn="l"/>
            <a:r>
              <a:rPr lang="en-US" dirty="0" smtClean="0"/>
              <a:t>(1) apply </a:t>
            </a:r>
            <a:r>
              <a:rPr lang="en-US" dirty="0"/>
              <a:t>the concepts of bonding, stereochemistry, and 3-dimensional arrangement of atoms in molecules and their resulting  influence on molecular properties</a:t>
            </a:r>
          </a:p>
          <a:p>
            <a:pPr algn="l"/>
            <a:r>
              <a:rPr lang="en-US" dirty="0"/>
              <a:t>(</a:t>
            </a:r>
            <a:r>
              <a:rPr lang="en-US" dirty="0" smtClean="0"/>
              <a:t>2) apply </a:t>
            </a:r>
            <a:r>
              <a:rPr lang="en-US" dirty="0"/>
              <a:t>the fundamental language and nomenclature of organic chemistry and biochemistry</a:t>
            </a:r>
          </a:p>
          <a:p>
            <a:pPr algn="l"/>
            <a:r>
              <a:rPr lang="en-US" dirty="0"/>
              <a:t>(</a:t>
            </a:r>
            <a:r>
              <a:rPr lang="en-US" dirty="0" smtClean="0"/>
              <a:t>3) describe</a:t>
            </a:r>
            <a:r>
              <a:rPr lang="en-US" dirty="0"/>
              <a:t>, predict, and apply fundamental organic chemistry and biochemistry mechanisms, reactions, and processes</a:t>
            </a:r>
          </a:p>
          <a:p>
            <a:pPr algn="l"/>
            <a:r>
              <a:rPr lang="en-US" dirty="0"/>
              <a:t>(</a:t>
            </a:r>
            <a:r>
              <a:rPr lang="en-US" dirty="0" smtClean="0"/>
              <a:t>4) describe </a:t>
            </a:r>
            <a:r>
              <a:rPr lang="en-US" dirty="0"/>
              <a:t>and apply fundamental concepts of organic chemistry to the structure and function of biologically relevant molecules and processes </a:t>
            </a:r>
          </a:p>
          <a:p>
            <a:pPr algn="l"/>
            <a:r>
              <a:rPr lang="en-US" dirty="0"/>
              <a:t>(</a:t>
            </a:r>
            <a:r>
              <a:rPr lang="en-US" dirty="0" smtClean="0"/>
              <a:t>5) effectively </a:t>
            </a:r>
            <a:r>
              <a:rPr lang="en-US" dirty="0"/>
              <a:t>and clearly communicate scientific information in written and oral form</a:t>
            </a:r>
          </a:p>
          <a:p>
            <a:pPr algn="l"/>
            <a:r>
              <a:rPr lang="en-US" dirty="0"/>
              <a:t>(</a:t>
            </a:r>
            <a:r>
              <a:rPr lang="en-US" dirty="0" smtClean="0"/>
              <a:t>6) collect</a:t>
            </a:r>
            <a:r>
              <a:rPr lang="en-US" dirty="0"/>
              <a:t>, present, and analyze scientific data gathered through experiment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1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basically broken down into 2 parts</a:t>
            </a:r>
          </a:p>
          <a:p>
            <a:pPr lvl="1"/>
            <a:r>
              <a:rPr lang="en-US" dirty="0" smtClean="0"/>
              <a:t>Organic chemistry</a:t>
            </a:r>
          </a:p>
          <a:p>
            <a:pPr lvl="1"/>
            <a:r>
              <a:rPr lang="en-US" dirty="0" smtClean="0"/>
              <a:t>Biochemistry</a:t>
            </a:r>
          </a:p>
          <a:p>
            <a:pPr lvl="1"/>
            <a:endParaRPr lang="en-US" dirty="0"/>
          </a:p>
          <a:p>
            <a:r>
              <a:rPr lang="en-US" dirty="0" smtClean="0"/>
              <a:t>Currently MOST instructors focus on the organic chemistry parts for the first 10-11 weeks (with some biological aspects thrown in).</a:t>
            </a:r>
          </a:p>
          <a:p>
            <a:r>
              <a:rPr lang="en-US" dirty="0" smtClean="0"/>
              <a:t>Last 4 weeks is biochemistry.</a:t>
            </a:r>
          </a:p>
          <a:p>
            <a:endParaRPr lang="en-US" dirty="0"/>
          </a:p>
          <a:p>
            <a:r>
              <a:rPr lang="en-US" dirty="0" smtClean="0"/>
              <a:t>There are discussions about changing this format!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3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12-14 (Weeks 1-5)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4"/>
            <a:ext cx="10515600" cy="4708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Chapter 12 – Hydrocarbons (Alkenes, Alkanes, Alkynes, Aromatic 			 Compounds, Cis/Trans Isomers, Polymers)</a:t>
            </a:r>
          </a:p>
          <a:p>
            <a:pPr marL="0" indent="0">
              <a:buNone/>
            </a:pPr>
            <a:r>
              <a:rPr lang="en-US" dirty="0" smtClean="0"/>
              <a:t>Chapter 13 – Alcohols, Phenols, and Ethers</a:t>
            </a:r>
          </a:p>
          <a:p>
            <a:pPr marL="0" indent="0">
              <a:buNone/>
            </a:pPr>
            <a:r>
              <a:rPr lang="en-US" dirty="0" smtClean="0"/>
              <a:t>Chapter 14 – Aldehydes and Ketones</a:t>
            </a:r>
          </a:p>
          <a:p>
            <a:r>
              <a:rPr lang="en-US" dirty="0" smtClean="0"/>
              <a:t>Naming</a:t>
            </a:r>
          </a:p>
          <a:p>
            <a:r>
              <a:rPr lang="en-US" dirty="0" smtClean="0"/>
              <a:t>Drawing</a:t>
            </a:r>
          </a:p>
          <a:p>
            <a:r>
              <a:rPr lang="en-US" dirty="0" smtClean="0"/>
              <a:t>Properties</a:t>
            </a:r>
          </a:p>
          <a:p>
            <a:r>
              <a:rPr lang="en-US" dirty="0" smtClean="0"/>
              <a:t>Reactions</a:t>
            </a:r>
          </a:p>
          <a:p>
            <a:endParaRPr lang="en-US" dirty="0"/>
          </a:p>
          <a:p>
            <a:r>
              <a:rPr lang="en-US" dirty="0" smtClean="0"/>
              <a:t>The end of Ch. 14 we start talking about chirality and Fisher projections.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20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 – Carbohydrates (Week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0564"/>
            <a:ext cx="10515600" cy="4351338"/>
          </a:xfrm>
        </p:spPr>
        <p:txBody>
          <a:bodyPr/>
          <a:lstStyle/>
          <a:p>
            <a:r>
              <a:rPr lang="en-US" dirty="0" smtClean="0"/>
              <a:t>D and L Families of Sugars</a:t>
            </a:r>
          </a:p>
          <a:p>
            <a:r>
              <a:rPr lang="en-US" dirty="0" smtClean="0"/>
              <a:t>Drawing sugar molecules</a:t>
            </a:r>
          </a:p>
          <a:p>
            <a:pPr lvl="1"/>
            <a:r>
              <a:rPr lang="en-US" dirty="0" smtClean="0"/>
              <a:t>Fisher projections (open form) and Haworth structures (cyclic form)</a:t>
            </a:r>
          </a:p>
          <a:p>
            <a:r>
              <a:rPr lang="en-US" dirty="0" smtClean="0"/>
              <a:t>Important monosaccharides </a:t>
            </a:r>
          </a:p>
          <a:p>
            <a:pPr lvl="1"/>
            <a:r>
              <a:rPr lang="en-US" dirty="0" smtClean="0"/>
              <a:t>Glucose, Galactose, Fructose</a:t>
            </a:r>
          </a:p>
          <a:p>
            <a:r>
              <a:rPr lang="en-US" dirty="0" smtClean="0"/>
              <a:t>Important disaccharides </a:t>
            </a:r>
          </a:p>
          <a:p>
            <a:pPr lvl="1"/>
            <a:r>
              <a:rPr lang="en-US" dirty="0" smtClean="0"/>
              <a:t>Maltose, Sucrose, and Lactose</a:t>
            </a:r>
          </a:p>
          <a:p>
            <a:r>
              <a:rPr lang="en-US" dirty="0" smtClean="0"/>
              <a:t>Important polysaccharides </a:t>
            </a:r>
          </a:p>
          <a:p>
            <a:pPr lvl="1"/>
            <a:r>
              <a:rPr lang="en-US" dirty="0" smtClean="0"/>
              <a:t>Starch (Amylose and Amylopectin), Cellulose, Glycogen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34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16-18 (Weeks 7-11)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4"/>
            <a:ext cx="10515600" cy="4708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Chapter 16 – Carboxylic Acids and Esters</a:t>
            </a:r>
          </a:p>
          <a:p>
            <a:pPr marL="0" indent="0">
              <a:buNone/>
            </a:pPr>
            <a:r>
              <a:rPr lang="en-US" dirty="0" smtClean="0"/>
              <a:t>Chapter 17 – Lipids (Fatty Acids and Steroids)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/>
              <a:t>Briefly discuss cell membranes</a:t>
            </a:r>
          </a:p>
          <a:p>
            <a:pPr marL="0" indent="0">
              <a:buNone/>
            </a:pPr>
            <a:r>
              <a:rPr lang="en-US" dirty="0" smtClean="0"/>
              <a:t>Chapter 18 – Amines and Amides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/>
              <a:t>Briefly discuss neurotransmitters</a:t>
            </a:r>
          </a:p>
          <a:p>
            <a:r>
              <a:rPr lang="en-US" dirty="0" smtClean="0"/>
              <a:t>Naming</a:t>
            </a:r>
          </a:p>
          <a:p>
            <a:r>
              <a:rPr lang="en-US" dirty="0" smtClean="0"/>
              <a:t>Drawing</a:t>
            </a:r>
          </a:p>
          <a:p>
            <a:r>
              <a:rPr lang="en-US" dirty="0" smtClean="0"/>
              <a:t>Properties</a:t>
            </a:r>
          </a:p>
          <a:p>
            <a:r>
              <a:rPr lang="en-US" dirty="0" smtClean="0"/>
              <a:t>Reactions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01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13" y="365125"/>
            <a:ext cx="11305309" cy="1325563"/>
          </a:xfrm>
        </p:spPr>
        <p:txBody>
          <a:bodyPr/>
          <a:lstStyle/>
          <a:p>
            <a:r>
              <a:rPr lang="en-US" dirty="0" smtClean="0"/>
              <a:t>Chapter 19 – Amino acids and Proteins (Week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447" y="180098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Classification of Amino Acids</a:t>
            </a:r>
          </a:p>
          <a:p>
            <a:r>
              <a:rPr lang="en-US" dirty="0" smtClean="0"/>
              <a:t>Stereoisomers (D and L)</a:t>
            </a:r>
          </a:p>
          <a:p>
            <a:r>
              <a:rPr lang="en-US" dirty="0" smtClean="0"/>
              <a:t>Zwitterions</a:t>
            </a:r>
          </a:p>
          <a:p>
            <a:r>
              <a:rPr lang="en-US" dirty="0" smtClean="0"/>
              <a:t>Formation of Peptides</a:t>
            </a:r>
          </a:p>
          <a:p>
            <a:r>
              <a:rPr lang="en-US" dirty="0" smtClean="0"/>
              <a:t>Primary, secondary, tertiary, and quaternary protein structure</a:t>
            </a:r>
          </a:p>
          <a:p>
            <a:r>
              <a:rPr lang="en-US" dirty="0" smtClean="0"/>
              <a:t>Hydrolysis and Denaturation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Enhanced topics include protein synthesis, metabolism, and degradation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55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13" y="365125"/>
            <a:ext cx="11513127" cy="1325563"/>
          </a:xfrm>
        </p:spPr>
        <p:txBody>
          <a:bodyPr/>
          <a:lstStyle/>
          <a:p>
            <a:r>
              <a:rPr lang="en-US" dirty="0" smtClean="0"/>
              <a:t>Chapter 20 – Enzymes and Vitamins (Week 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447" y="1800987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Enzymes </a:t>
            </a:r>
            <a:r>
              <a:rPr lang="en-US" dirty="0"/>
              <a:t>and enzyme action</a:t>
            </a:r>
          </a:p>
          <a:p>
            <a:pPr lvl="0"/>
            <a:r>
              <a:rPr lang="en-US" dirty="0"/>
              <a:t>Classification of Enzymes</a:t>
            </a:r>
          </a:p>
          <a:p>
            <a:pPr lvl="0"/>
            <a:r>
              <a:rPr lang="en-US" dirty="0"/>
              <a:t>Factors affecting Enzymes Activity</a:t>
            </a:r>
          </a:p>
          <a:p>
            <a:pPr lvl="0"/>
            <a:r>
              <a:rPr lang="en-US" dirty="0"/>
              <a:t>Enzyme Inhibition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Enhanced topics include regulation </a:t>
            </a:r>
            <a:r>
              <a:rPr lang="en-US" dirty="0"/>
              <a:t>of </a:t>
            </a:r>
            <a:r>
              <a:rPr lang="en-US" dirty="0" smtClean="0"/>
              <a:t>enzyme activity and enzyme cofactors and vitamins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Upon completion of this course, students will: 1) apply the scientific method to investigate chemical questions within the field of allied health; 2) apply </a:t>
            </a:r>
            <a:r>
              <a:rPr lang="en-US" dirty="0">
                <a:solidFill>
                  <a:srgbClr val="FF0000"/>
                </a:solidFill>
              </a:rPr>
              <a:t>dimensional analysis </a:t>
            </a:r>
            <a:r>
              <a:rPr lang="en-US" dirty="0"/>
              <a:t>to solve </a:t>
            </a:r>
            <a:r>
              <a:rPr lang="en-US" dirty="0">
                <a:solidFill>
                  <a:srgbClr val="FF0000"/>
                </a:solidFill>
              </a:rPr>
              <a:t>quantitative problems</a:t>
            </a:r>
            <a:r>
              <a:rPr lang="en-US" dirty="0"/>
              <a:t>; 3) clearly communicate orally and in writing using chemical terminology and </a:t>
            </a:r>
            <a:r>
              <a:rPr lang="en-US" dirty="0" err="1"/>
              <a:t>symbology</a:t>
            </a:r>
            <a:r>
              <a:rPr lang="en-US" dirty="0"/>
              <a:t> and through graphs, charts and tables; 4) utilize the fundamental principles of </a:t>
            </a:r>
            <a:r>
              <a:rPr lang="en-US" dirty="0">
                <a:solidFill>
                  <a:srgbClr val="FF0000"/>
                </a:solidFill>
              </a:rPr>
              <a:t>chemical structure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reactivity</a:t>
            </a:r>
            <a:r>
              <a:rPr lang="en-US" dirty="0"/>
              <a:t> to describe the behavior of solutions of biochemical interest; 5) relate the chemical concepts of equilibrium, kinetics and reactions to processes of biochemical interest, apply standard laboratory policies, procedures and safety practices when performing experiments</a:t>
            </a:r>
          </a:p>
        </p:txBody>
      </p:sp>
    </p:spTree>
    <p:extLst>
      <p:ext uri="{BB962C8B-B14F-4D97-AF65-F5344CB8AC3E}">
        <p14:creationId xmlns:p14="http://schemas.microsoft.com/office/powerpoint/2010/main" val="21609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 2451K</a:t>
            </a:r>
            <a:br>
              <a:rPr lang="en-US" dirty="0" smtClean="0"/>
            </a:br>
            <a:r>
              <a:rPr lang="en-US" dirty="0" smtClean="0"/>
              <a:t>Anatomy &amp; Physiology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60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(review?)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Molecules and Ions</a:t>
            </a:r>
          </a:p>
          <a:p>
            <a:r>
              <a:rPr lang="en-US" dirty="0" smtClean="0"/>
              <a:t>Acids / Bases</a:t>
            </a:r>
          </a:p>
          <a:p>
            <a:r>
              <a:rPr lang="en-US" dirty="0" smtClean="0"/>
              <a:t>Organic Macromolecules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59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Plasma membrane</a:t>
            </a:r>
          </a:p>
          <a:p>
            <a:pPr lvl="1"/>
            <a:r>
              <a:rPr lang="en-US" dirty="0" smtClean="0"/>
              <a:t>Transport</a:t>
            </a:r>
          </a:p>
          <a:p>
            <a:r>
              <a:rPr lang="en-US" dirty="0" smtClean="0"/>
              <a:t>Cytoplasmic organelles</a:t>
            </a:r>
          </a:p>
          <a:p>
            <a:r>
              <a:rPr lang="en-US" dirty="0" smtClean="0"/>
              <a:t>Nucleus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Chemistry molecules and macromolecules</a:t>
            </a:r>
          </a:p>
          <a:p>
            <a:pPr marL="0" indent="0">
              <a:buNone/>
            </a:pPr>
            <a:r>
              <a:rPr lang="en-US" i="1" dirty="0" smtClean="0"/>
              <a:t>Na+/K+, chemical gradients, osmosis and diffusion</a:t>
            </a:r>
          </a:p>
        </p:txBody>
      </p:sp>
    </p:spTree>
    <p:extLst>
      <p:ext uri="{BB962C8B-B14F-4D97-AF65-F5344CB8AC3E}">
        <p14:creationId xmlns:p14="http://schemas.microsoft.com/office/powerpoint/2010/main" val="676519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Epithelial</a:t>
            </a:r>
          </a:p>
          <a:p>
            <a:r>
              <a:rPr lang="en-US" dirty="0" smtClean="0"/>
              <a:t>Connective</a:t>
            </a:r>
          </a:p>
          <a:p>
            <a:r>
              <a:rPr lang="en-US" dirty="0" smtClean="0"/>
              <a:t>Muscular</a:t>
            </a:r>
          </a:p>
          <a:p>
            <a:r>
              <a:rPr lang="en-US" dirty="0" smtClean="0"/>
              <a:t>Neural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</p:txBody>
      </p:sp>
    </p:spTree>
    <p:extLst>
      <p:ext uri="{BB962C8B-B14F-4D97-AF65-F5344CB8AC3E}">
        <p14:creationId xmlns:p14="http://schemas.microsoft.com/office/powerpoint/2010/main" val="3823019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</a:t>
            </a:r>
          </a:p>
          <a:p>
            <a:r>
              <a:rPr lang="en-US" dirty="0" smtClean="0"/>
              <a:t>Hair</a:t>
            </a:r>
          </a:p>
          <a:p>
            <a:r>
              <a:rPr lang="en-US" dirty="0" smtClean="0"/>
              <a:t>Nails</a:t>
            </a:r>
          </a:p>
          <a:p>
            <a:r>
              <a:rPr lang="en-US" dirty="0" smtClean="0"/>
              <a:t>Glands</a:t>
            </a:r>
          </a:p>
          <a:p>
            <a:r>
              <a:rPr lang="en-US" dirty="0" smtClean="0"/>
              <a:t>Function: Protection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Body temperature regulation</a:t>
            </a:r>
          </a:p>
        </p:txBody>
      </p:sp>
    </p:spTree>
    <p:extLst>
      <p:ext uri="{BB962C8B-B14F-4D97-AF65-F5344CB8AC3E}">
        <p14:creationId xmlns:p14="http://schemas.microsoft.com/office/powerpoint/2010/main" val="1330241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Bones</a:t>
            </a:r>
          </a:p>
          <a:p>
            <a:r>
              <a:rPr lang="en-US" dirty="0" smtClean="0"/>
              <a:t>Cartilages</a:t>
            </a:r>
          </a:p>
          <a:p>
            <a:r>
              <a:rPr lang="en-US" dirty="0" smtClean="0"/>
              <a:t>Ligaments</a:t>
            </a:r>
          </a:p>
          <a:p>
            <a:r>
              <a:rPr lang="en-US" dirty="0" smtClean="0"/>
              <a:t>Physiology: bone remodeling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Blood calcium regulation</a:t>
            </a:r>
          </a:p>
        </p:txBody>
      </p:sp>
    </p:spTree>
    <p:extLst>
      <p:ext uri="{BB962C8B-B14F-4D97-AF65-F5344CB8AC3E}">
        <p14:creationId xmlns:p14="http://schemas.microsoft.com/office/powerpoint/2010/main" val="3533977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Skeletal Muscles (mainly)</a:t>
            </a:r>
          </a:p>
          <a:p>
            <a:r>
              <a:rPr lang="en-US" dirty="0" smtClean="0"/>
              <a:t>Tendons</a:t>
            </a:r>
          </a:p>
          <a:p>
            <a:r>
              <a:rPr lang="en-US" dirty="0" smtClean="0"/>
              <a:t>Physiology: contraction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Glycolysis (aerobic respiration)</a:t>
            </a:r>
          </a:p>
          <a:p>
            <a:pPr marL="0" indent="0">
              <a:buNone/>
            </a:pPr>
            <a:r>
              <a:rPr lang="en-US" i="1" dirty="0" smtClean="0"/>
              <a:t>Action potential </a:t>
            </a:r>
          </a:p>
          <a:p>
            <a:pPr marL="0" indent="0">
              <a:buNone/>
            </a:pPr>
            <a:r>
              <a:rPr lang="en-US" i="1" dirty="0" smtClean="0"/>
              <a:t>Na</a:t>
            </a:r>
            <a:r>
              <a:rPr lang="en-US" i="1" baseline="30000" dirty="0" smtClean="0"/>
              <a:t>+</a:t>
            </a:r>
            <a:r>
              <a:rPr lang="en-US" i="1" dirty="0" smtClean="0"/>
              <a:t>/K</a:t>
            </a:r>
            <a:r>
              <a:rPr lang="en-US" i="1" baseline="30000" dirty="0" smtClean="0"/>
              <a:t>+</a:t>
            </a:r>
            <a:r>
              <a:rPr lang="en-US" i="1" dirty="0"/>
              <a:t>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945398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Brain</a:t>
            </a:r>
          </a:p>
          <a:p>
            <a:r>
              <a:rPr lang="en-US" dirty="0" smtClean="0"/>
              <a:t>Spinal cord</a:t>
            </a:r>
          </a:p>
          <a:p>
            <a:r>
              <a:rPr lang="en-US" dirty="0" smtClean="0"/>
              <a:t>nerves</a:t>
            </a:r>
          </a:p>
          <a:p>
            <a:r>
              <a:rPr lang="en-US" dirty="0" smtClean="0"/>
              <a:t>Physiology: communication &amp; regulation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/>
              <a:t>Action potential </a:t>
            </a:r>
          </a:p>
          <a:p>
            <a:pPr marL="0" indent="0">
              <a:buNone/>
            </a:pPr>
            <a:r>
              <a:rPr lang="en-US" i="1" dirty="0"/>
              <a:t>Na</a:t>
            </a:r>
            <a:r>
              <a:rPr lang="en-US" i="1" baseline="30000" dirty="0"/>
              <a:t>+</a:t>
            </a:r>
            <a:r>
              <a:rPr lang="en-US" i="1" dirty="0"/>
              <a:t>/K</a:t>
            </a:r>
            <a:r>
              <a:rPr lang="en-US" i="1" baseline="30000" dirty="0"/>
              <a:t>+</a:t>
            </a:r>
            <a:r>
              <a:rPr lang="en-US" i="1" dirty="0"/>
              <a:t>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Sympathetic &amp; Parasympathetic system responses</a:t>
            </a:r>
          </a:p>
          <a:p>
            <a:pPr marL="0" indent="0">
              <a:buNone/>
            </a:pPr>
            <a:r>
              <a:rPr lang="en-US" i="1" dirty="0" smtClean="0"/>
              <a:t>reflexes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5933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 2451K</a:t>
            </a:r>
            <a:br>
              <a:rPr lang="en-US" dirty="0" smtClean="0"/>
            </a:br>
            <a:r>
              <a:rPr lang="en-US" dirty="0" smtClean="0"/>
              <a:t>Anatomy &amp; Physiology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5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Glands</a:t>
            </a:r>
          </a:p>
          <a:p>
            <a:r>
              <a:rPr lang="en-US" dirty="0" smtClean="0"/>
              <a:t>Hormones</a:t>
            </a:r>
          </a:p>
          <a:p>
            <a:r>
              <a:rPr lang="en-US" dirty="0" smtClean="0"/>
              <a:t>Physiology: communication &amp; regulation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Regulation of blood calcium, body temperature, blood pressure, volume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Sympathetic &amp; Parasympathetic system responses</a:t>
            </a:r>
          </a:p>
        </p:txBody>
      </p:sp>
    </p:spTree>
    <p:extLst>
      <p:ext uri="{BB962C8B-B14F-4D97-AF65-F5344CB8AC3E}">
        <p14:creationId xmlns:p14="http://schemas.microsoft.com/office/powerpoint/2010/main" val="186409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Chapter 1. Chemistry in Our </a:t>
            </a:r>
            <a:r>
              <a:rPr lang="en-US" b="1" dirty="0" smtClean="0"/>
              <a:t>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Scientific method </a:t>
            </a:r>
          </a:p>
          <a:p>
            <a:pPr lvl="0"/>
            <a:r>
              <a:rPr lang="en-US" dirty="0"/>
              <a:t>Nature of Chemistry </a:t>
            </a:r>
          </a:p>
          <a:p>
            <a:pPr lvl="0"/>
            <a:r>
              <a:rPr lang="en-US" dirty="0"/>
              <a:t>Review of the mathematical skills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Heart</a:t>
            </a:r>
          </a:p>
          <a:p>
            <a:r>
              <a:rPr lang="en-US" dirty="0" smtClean="0"/>
              <a:t>Blood</a:t>
            </a:r>
          </a:p>
          <a:p>
            <a:r>
              <a:rPr lang="en-US" dirty="0" smtClean="0"/>
              <a:t>Blood Vessels</a:t>
            </a:r>
          </a:p>
          <a:p>
            <a:r>
              <a:rPr lang="en-US" dirty="0" smtClean="0"/>
              <a:t>Physiology: circulation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Regulation of body temperature, blood pressure, volume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Sympathetic &amp; Parasympathetic system responses</a:t>
            </a:r>
          </a:p>
          <a:p>
            <a:pPr marL="0" indent="0">
              <a:buNone/>
            </a:pPr>
            <a:r>
              <a:rPr lang="en-US" i="1" dirty="0" smtClean="0"/>
              <a:t>Diffusion &amp; osmosis</a:t>
            </a:r>
          </a:p>
        </p:txBody>
      </p:sp>
    </p:spTree>
    <p:extLst>
      <p:ext uri="{BB962C8B-B14F-4D97-AF65-F5344CB8AC3E}">
        <p14:creationId xmlns:p14="http://schemas.microsoft.com/office/powerpoint/2010/main" val="3983962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/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Lymphatic vessels</a:t>
            </a:r>
          </a:p>
          <a:p>
            <a:r>
              <a:rPr lang="en-US" dirty="0" smtClean="0"/>
              <a:t>Lymphocytes, Lymph nodes (etc.)</a:t>
            </a:r>
          </a:p>
          <a:p>
            <a:r>
              <a:rPr lang="en-US" dirty="0" smtClean="0"/>
              <a:t>Physiology: Immune defense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Innate / adaptive immunity</a:t>
            </a:r>
          </a:p>
          <a:p>
            <a:pPr marL="0" indent="0">
              <a:buNone/>
            </a:pPr>
            <a:r>
              <a:rPr lang="en-US" i="1" dirty="0" smtClean="0"/>
              <a:t>Antigens and pathogens</a:t>
            </a:r>
          </a:p>
          <a:p>
            <a:pPr marL="0" indent="0">
              <a:buNone/>
            </a:pPr>
            <a:r>
              <a:rPr lang="en-US" i="1" dirty="0" smtClean="0"/>
              <a:t>T cells, B cells, antibodies</a:t>
            </a:r>
          </a:p>
          <a:p>
            <a:pPr marL="0" indent="0">
              <a:buNone/>
            </a:pPr>
            <a:r>
              <a:rPr lang="en-US" i="1" dirty="0" smtClean="0"/>
              <a:t>Temperature - fever</a:t>
            </a:r>
          </a:p>
        </p:txBody>
      </p:sp>
    </p:spTree>
    <p:extLst>
      <p:ext uri="{BB962C8B-B14F-4D97-AF65-F5344CB8AC3E}">
        <p14:creationId xmlns:p14="http://schemas.microsoft.com/office/powerpoint/2010/main" val="4197861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Lungs</a:t>
            </a:r>
          </a:p>
          <a:p>
            <a:r>
              <a:rPr lang="en-US" dirty="0" smtClean="0"/>
              <a:t>Respiratory Tract</a:t>
            </a:r>
          </a:p>
          <a:p>
            <a:r>
              <a:rPr lang="en-US" dirty="0" smtClean="0"/>
              <a:t>Physiology: Gas exchange (O</a:t>
            </a:r>
            <a:r>
              <a:rPr lang="en-US" baseline="-25000" dirty="0" smtClean="0"/>
              <a:t>2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Internal respiration</a:t>
            </a:r>
          </a:p>
          <a:p>
            <a:pPr marL="0" indent="0">
              <a:buNone/>
            </a:pPr>
            <a:r>
              <a:rPr lang="en-US" i="1" dirty="0" smtClean="0"/>
              <a:t>Diffusion of gases</a:t>
            </a:r>
          </a:p>
          <a:p>
            <a:pPr marL="0" indent="0">
              <a:buNone/>
            </a:pPr>
            <a:r>
              <a:rPr lang="en-US" i="1" dirty="0" smtClean="0"/>
              <a:t>Acid-Base Balance</a:t>
            </a:r>
          </a:p>
          <a:p>
            <a:pPr marL="0" indent="0">
              <a:buNone/>
            </a:pPr>
            <a:r>
              <a:rPr lang="en-US" i="1" dirty="0" smtClean="0"/>
              <a:t>Cilia</a:t>
            </a:r>
          </a:p>
        </p:txBody>
      </p:sp>
    </p:spTree>
    <p:extLst>
      <p:ext uri="{BB962C8B-B14F-4D97-AF65-F5344CB8AC3E}">
        <p14:creationId xmlns:p14="http://schemas.microsoft.com/office/powerpoint/2010/main" val="1472446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Digestive Tract</a:t>
            </a:r>
          </a:p>
          <a:p>
            <a:r>
              <a:rPr lang="en-US" dirty="0" smtClean="0"/>
              <a:t>Liver, Pancreas</a:t>
            </a:r>
          </a:p>
          <a:p>
            <a:r>
              <a:rPr lang="en-US" dirty="0" smtClean="0"/>
              <a:t>Physiology: Nutrition and excretion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Organic molecules and macromolecules</a:t>
            </a:r>
          </a:p>
          <a:p>
            <a:pPr marL="0" indent="0">
              <a:buNone/>
            </a:pPr>
            <a:r>
              <a:rPr lang="en-US" i="1" dirty="0" smtClean="0"/>
              <a:t>Enzymes</a:t>
            </a:r>
          </a:p>
          <a:p>
            <a:pPr marL="0" indent="0">
              <a:buNone/>
            </a:pPr>
            <a:r>
              <a:rPr lang="en-US" i="1" dirty="0" smtClean="0"/>
              <a:t>Membrane transport</a:t>
            </a:r>
          </a:p>
          <a:p>
            <a:pPr marL="0" indent="0">
              <a:buNone/>
            </a:pPr>
            <a:r>
              <a:rPr lang="en-US" i="1" dirty="0" smtClean="0"/>
              <a:t>Regulation of blood glucose</a:t>
            </a:r>
          </a:p>
          <a:p>
            <a:pPr marL="0" indent="0">
              <a:buNone/>
            </a:pPr>
            <a:r>
              <a:rPr lang="en-US" i="1" dirty="0" smtClean="0"/>
              <a:t>Hormones</a:t>
            </a:r>
          </a:p>
        </p:txBody>
      </p:sp>
    </p:spTree>
    <p:extLst>
      <p:ext uri="{BB962C8B-B14F-4D97-AF65-F5344CB8AC3E}">
        <p14:creationId xmlns:p14="http://schemas.microsoft.com/office/powerpoint/2010/main" val="2015473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Kidneys</a:t>
            </a:r>
          </a:p>
          <a:p>
            <a:r>
              <a:rPr lang="en-US" dirty="0" smtClean="0"/>
              <a:t>Urinary Tract</a:t>
            </a:r>
          </a:p>
          <a:p>
            <a:r>
              <a:rPr lang="en-US" dirty="0" smtClean="0"/>
              <a:t>Physiology: Excretion of wastes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Regulation of blood pressure and fluid volumes</a:t>
            </a:r>
          </a:p>
          <a:p>
            <a:pPr marL="0" indent="0">
              <a:buNone/>
            </a:pPr>
            <a:r>
              <a:rPr lang="en-US" i="1" dirty="0" smtClean="0"/>
              <a:t>Hormones</a:t>
            </a:r>
          </a:p>
          <a:p>
            <a:pPr marL="0" indent="0">
              <a:buNone/>
            </a:pPr>
            <a:r>
              <a:rPr lang="en-US" i="1" dirty="0" smtClean="0"/>
              <a:t>Na</a:t>
            </a:r>
            <a:r>
              <a:rPr lang="en-US" i="1" baseline="30000" dirty="0" smtClean="0"/>
              <a:t>+</a:t>
            </a:r>
            <a:r>
              <a:rPr lang="en-US" i="1" dirty="0" smtClean="0"/>
              <a:t>/K</a:t>
            </a:r>
            <a:r>
              <a:rPr lang="en-US" i="1" baseline="30000" dirty="0" smtClean="0"/>
              <a:t>+</a:t>
            </a:r>
          </a:p>
          <a:p>
            <a:pPr marL="0" indent="0">
              <a:buNone/>
            </a:pPr>
            <a:r>
              <a:rPr lang="en-US" i="1" dirty="0" smtClean="0"/>
              <a:t>Acid-base balance</a:t>
            </a:r>
          </a:p>
          <a:p>
            <a:pPr marL="0" indent="0">
              <a:buNone/>
            </a:pPr>
            <a:r>
              <a:rPr lang="en-US" i="1" dirty="0" smtClean="0"/>
              <a:t>Bicarbonate buffer system</a:t>
            </a:r>
          </a:p>
        </p:txBody>
      </p:sp>
    </p:spTree>
    <p:extLst>
      <p:ext uri="{BB962C8B-B14F-4D97-AF65-F5344CB8AC3E}">
        <p14:creationId xmlns:p14="http://schemas.microsoft.com/office/powerpoint/2010/main" val="2132463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Gonads</a:t>
            </a:r>
          </a:p>
          <a:p>
            <a:r>
              <a:rPr lang="en-US" dirty="0" smtClean="0"/>
              <a:t>Reproductive Tracts</a:t>
            </a:r>
          </a:p>
          <a:p>
            <a:r>
              <a:rPr lang="en-US" dirty="0" smtClean="0"/>
              <a:t>Physiology: Sex cells and sex hormones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Overarching Concepts:</a:t>
            </a:r>
          </a:p>
          <a:p>
            <a:pPr marL="0" indent="0">
              <a:buNone/>
            </a:pPr>
            <a:r>
              <a:rPr lang="en-US" i="1" dirty="0" smtClean="0"/>
              <a:t>Mitosis, Meiosis</a:t>
            </a:r>
          </a:p>
          <a:p>
            <a:pPr marL="0" indent="0">
              <a:buNone/>
            </a:pPr>
            <a:r>
              <a:rPr lang="en-US" i="1" dirty="0" smtClean="0"/>
              <a:t>Hormones</a:t>
            </a:r>
          </a:p>
          <a:p>
            <a:pPr marL="0" indent="0">
              <a:buNone/>
            </a:pPr>
            <a:r>
              <a:rPr lang="en-US" i="1" dirty="0" smtClean="0"/>
              <a:t>Cilia</a:t>
            </a:r>
          </a:p>
        </p:txBody>
      </p:sp>
    </p:spTree>
    <p:extLst>
      <p:ext uri="{BB962C8B-B14F-4D97-AF65-F5344CB8AC3E}">
        <p14:creationId xmlns:p14="http://schemas.microsoft.com/office/powerpoint/2010/main" val="1461972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Themes in A&amp;P (1 and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Homeostasis / Regulation</a:t>
            </a:r>
          </a:p>
          <a:p>
            <a:pPr lvl="1"/>
            <a:r>
              <a:rPr lang="en-US" dirty="0" smtClean="0"/>
              <a:t>Body temperature</a:t>
            </a:r>
          </a:p>
          <a:p>
            <a:r>
              <a:rPr lang="en-US" dirty="0" smtClean="0"/>
              <a:t>Cellular Structure &amp; Function</a:t>
            </a:r>
          </a:p>
          <a:p>
            <a:r>
              <a:rPr lang="en-US" dirty="0" smtClean="0"/>
              <a:t>Chemical Macromolecules (carbs, lipids, proteins)</a:t>
            </a:r>
          </a:p>
          <a:p>
            <a:r>
              <a:rPr lang="en-US" dirty="0" smtClean="0"/>
              <a:t>Ions: Na</a:t>
            </a:r>
            <a:r>
              <a:rPr lang="en-US" baseline="30000" dirty="0" smtClean="0"/>
              <a:t>+</a:t>
            </a:r>
            <a:r>
              <a:rPr lang="en-US" dirty="0" smtClean="0"/>
              <a:t>, K</a:t>
            </a:r>
            <a:r>
              <a:rPr lang="en-US" baseline="30000" dirty="0" smtClean="0"/>
              <a:t>+</a:t>
            </a:r>
            <a:r>
              <a:rPr lang="en-US" dirty="0" smtClean="0"/>
              <a:t>, H</a:t>
            </a:r>
            <a:r>
              <a:rPr lang="en-US" baseline="30000" dirty="0" smtClean="0"/>
              <a:t>+</a:t>
            </a:r>
            <a:r>
              <a:rPr lang="en-US" dirty="0" smtClean="0"/>
              <a:t>, Ca</a:t>
            </a:r>
            <a:r>
              <a:rPr lang="en-US" baseline="30000" dirty="0" smtClean="0"/>
              <a:t>2+</a:t>
            </a:r>
          </a:p>
          <a:p>
            <a:r>
              <a:rPr lang="en-US" dirty="0" smtClean="0"/>
              <a:t>Autonomic Nervous System / Reflexes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8986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3777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BIOL 2516K</a:t>
            </a:r>
            <a:br>
              <a:rPr lang="en-US" dirty="0" smtClean="0"/>
            </a:br>
            <a:r>
              <a:rPr lang="en-US" dirty="0" smtClean="0"/>
              <a:t>Microbiology for Health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251200"/>
            <a:ext cx="64008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Course Goals and Topics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Julie Shearer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Wendy Dustman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536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80955"/>
            <a:ext cx="8229600" cy="1143000"/>
          </a:xfrm>
        </p:spPr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4" y="1100663"/>
            <a:ext cx="8822267" cy="546946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</a:t>
            </a:r>
            <a:r>
              <a:rPr lang="en-US" dirty="0"/>
              <a:t>knowledge of the fundamentals of the field of microbiology including its history, basic microscopy techniques and the role of microbes in both health and </a:t>
            </a:r>
            <a:r>
              <a:rPr lang="en-US" dirty="0" smtClean="0"/>
              <a:t>disease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prokaryotic cellular structure and </a:t>
            </a:r>
            <a:r>
              <a:rPr lang="en-US" dirty="0" smtClean="0"/>
              <a:t>functions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the molecular basis of microbial metabolism, growth, genetics and </a:t>
            </a:r>
            <a:r>
              <a:rPr lang="en-US" dirty="0" smtClean="0"/>
              <a:t>pathogenesis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the diversity of microorganisms and </a:t>
            </a:r>
            <a:r>
              <a:rPr lang="en-US" dirty="0" smtClean="0"/>
              <a:t>viruses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</a:t>
            </a:r>
            <a:r>
              <a:rPr lang="en-US" dirty="0"/>
              <a:t>knowledge of the techniques of microbial control including sterilization, disinfection and antimicrobial </a:t>
            </a:r>
            <a:r>
              <a:rPr lang="en-US" dirty="0" smtClean="0"/>
              <a:t>therapy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host-microbe interactions including epidemiology, nonspecific/specific host defense and </a:t>
            </a:r>
            <a:r>
              <a:rPr lang="en-US" dirty="0" smtClean="0"/>
              <a:t>immunology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the major medically important organisms and relate them to the diseases they </a:t>
            </a:r>
            <a:r>
              <a:rPr lang="en-US" dirty="0" smtClean="0"/>
              <a:t>cause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</a:t>
            </a:r>
            <a:r>
              <a:rPr lang="en-US" dirty="0"/>
              <a:t>competence in common staining and aseptic techniques used to study microorganisms in the </a:t>
            </a:r>
            <a:r>
              <a:rPr lang="en-US" dirty="0" smtClean="0"/>
              <a:t>laboratory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874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509"/>
            <a:ext cx="8229600" cy="1143000"/>
          </a:xfrm>
        </p:spPr>
        <p:txBody>
          <a:bodyPr/>
          <a:lstStyle/>
          <a:p>
            <a:r>
              <a:rPr lang="en-US" dirty="0" smtClean="0"/>
              <a:t>Chapters/topics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00668"/>
            <a:ext cx="8551333" cy="56049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Ch. 1 Intro and history of microbiology (goal 1)</a:t>
            </a:r>
          </a:p>
          <a:p>
            <a:pPr lvl="1"/>
            <a:r>
              <a:rPr lang="en-US" dirty="0" smtClean="0"/>
              <a:t>basics: domains, what are microbes, prokaryotes </a:t>
            </a:r>
            <a:r>
              <a:rPr lang="en-US" dirty="0" err="1" smtClean="0"/>
              <a:t>vs</a:t>
            </a:r>
            <a:r>
              <a:rPr lang="en-US" dirty="0" smtClean="0"/>
              <a:t> eukaryotes, importance/uses of microbes</a:t>
            </a:r>
          </a:p>
          <a:p>
            <a:pPr lvl="1"/>
            <a:r>
              <a:rPr lang="en-US" dirty="0" smtClean="0"/>
              <a:t>history: discovery of microbes, disproving spontaneous generation, association of microbes with disease</a:t>
            </a:r>
          </a:p>
          <a:p>
            <a:r>
              <a:rPr lang="en-US" dirty="0" smtClean="0"/>
              <a:t>Ch. 3 Microscopy (goal 1)</a:t>
            </a:r>
          </a:p>
          <a:p>
            <a:pPr lvl="1"/>
            <a:r>
              <a:rPr lang="en-US" dirty="0" smtClean="0"/>
              <a:t>types, resolution, staining (Gram)</a:t>
            </a:r>
          </a:p>
          <a:p>
            <a:r>
              <a:rPr lang="en-US" dirty="0" smtClean="0"/>
              <a:t>Ch. 4 Anatomy of prokaryotes (small amount eukaryotes) (goal 2)</a:t>
            </a:r>
          </a:p>
          <a:p>
            <a:pPr lvl="1"/>
            <a:r>
              <a:rPr lang="en-US" dirty="0" smtClean="0"/>
              <a:t>morphologies/arrangements</a:t>
            </a:r>
          </a:p>
          <a:p>
            <a:pPr lvl="1"/>
            <a:r>
              <a:rPr lang="en-US" dirty="0" smtClean="0"/>
              <a:t>membranes, cell wall (Gram+/-), flagella, </a:t>
            </a:r>
            <a:r>
              <a:rPr lang="en-US" dirty="0" err="1" smtClean="0"/>
              <a:t>pili</a:t>
            </a:r>
            <a:r>
              <a:rPr lang="en-US" dirty="0" smtClean="0"/>
              <a:t>, endospores, capsules</a:t>
            </a:r>
          </a:p>
          <a:p>
            <a:r>
              <a:rPr lang="en-US" dirty="0" smtClean="0"/>
              <a:t>Ch. 10 systematics (goal 4) </a:t>
            </a:r>
          </a:p>
          <a:p>
            <a:pPr lvl="1"/>
            <a:r>
              <a:rPr lang="en-US" dirty="0" smtClean="0"/>
              <a:t>domains and kingdoms</a:t>
            </a:r>
          </a:p>
          <a:p>
            <a:pPr lvl="1"/>
            <a:r>
              <a:rPr lang="en-US" dirty="0" err="1" smtClean="0"/>
              <a:t>endosymbiotic</a:t>
            </a:r>
            <a:r>
              <a:rPr lang="en-US" dirty="0" smtClean="0"/>
              <a:t> theory</a:t>
            </a:r>
          </a:p>
        </p:txBody>
      </p:sp>
    </p:spTree>
    <p:extLst>
      <p:ext uri="{BB962C8B-B14F-4D97-AF65-F5344CB8AC3E}">
        <p14:creationId xmlns:p14="http://schemas.microsoft.com/office/powerpoint/2010/main" val="336898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Chapter 2. Chemistry and </a:t>
            </a:r>
            <a:r>
              <a:rPr lang="en-US" b="1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Units of Measurement</a:t>
            </a:r>
          </a:p>
          <a:p>
            <a:r>
              <a:rPr lang="en-US" dirty="0"/>
              <a:t>Scientific </a:t>
            </a:r>
            <a:r>
              <a:rPr lang="en-US" dirty="0" smtClean="0"/>
              <a:t>Notation</a:t>
            </a:r>
          </a:p>
          <a:p>
            <a:r>
              <a:rPr lang="en-US" dirty="0" smtClean="0"/>
              <a:t>Measured </a:t>
            </a:r>
            <a:r>
              <a:rPr lang="en-US" dirty="0"/>
              <a:t>Numbers and Significant Figures </a:t>
            </a:r>
          </a:p>
          <a:p>
            <a:pPr lvl="0"/>
            <a:r>
              <a:rPr lang="en-US" dirty="0"/>
              <a:t>Significant Figures in Calculations</a:t>
            </a:r>
          </a:p>
          <a:p>
            <a:pPr lvl="0"/>
            <a:r>
              <a:rPr lang="en-US" dirty="0"/>
              <a:t>Prefixes and Equalities</a:t>
            </a:r>
          </a:p>
          <a:p>
            <a:r>
              <a:rPr lang="en-US" dirty="0"/>
              <a:t>Writing Conversion </a:t>
            </a:r>
            <a:r>
              <a:rPr lang="en-US" dirty="0" smtClean="0"/>
              <a:t>Factors</a:t>
            </a:r>
          </a:p>
          <a:p>
            <a:pPr lvl="0"/>
            <a:r>
              <a:rPr lang="en-US" dirty="0"/>
              <a:t>Problem Solving</a:t>
            </a:r>
          </a:p>
          <a:p>
            <a:pPr lvl="0"/>
            <a:r>
              <a:rPr lang="en-US" dirty="0"/>
              <a:t>Density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10"/>
            <a:ext cx="8229600" cy="1143000"/>
          </a:xfrm>
        </p:spPr>
        <p:txBody>
          <a:bodyPr/>
          <a:lstStyle/>
          <a:p>
            <a:r>
              <a:rPr lang="en-US" dirty="0" smtClean="0"/>
              <a:t>Chapters/topics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268" y="1066801"/>
            <a:ext cx="8788399" cy="5588000"/>
          </a:xfrm>
        </p:spPr>
        <p:txBody>
          <a:bodyPr>
            <a:normAutofit/>
          </a:bodyPr>
          <a:lstStyle/>
          <a:p>
            <a:r>
              <a:rPr lang="en-US" dirty="0" smtClean="0"/>
              <a:t>Ch. 5 Metabolism (goal 3)</a:t>
            </a:r>
          </a:p>
          <a:p>
            <a:pPr lvl="1"/>
            <a:r>
              <a:rPr lang="en-US" dirty="0" smtClean="0"/>
              <a:t>review of enzymes, redox</a:t>
            </a:r>
          </a:p>
          <a:p>
            <a:pPr lvl="1"/>
            <a:r>
              <a:rPr lang="en-US" dirty="0" smtClean="0"/>
              <a:t>cellular respiration</a:t>
            </a:r>
          </a:p>
          <a:p>
            <a:pPr lvl="2"/>
            <a:r>
              <a:rPr lang="en-US" dirty="0" smtClean="0"/>
              <a:t>glycolysis, transition/prep, Krebs, ETC</a:t>
            </a:r>
          </a:p>
          <a:p>
            <a:pPr lvl="2"/>
            <a:r>
              <a:rPr lang="en-US" dirty="0" smtClean="0"/>
              <a:t>substrate-level phosphorylation and oxidative phosphorylation</a:t>
            </a:r>
          </a:p>
          <a:p>
            <a:pPr lvl="1"/>
            <a:r>
              <a:rPr lang="en-US" dirty="0" smtClean="0"/>
              <a:t>fermentation</a:t>
            </a:r>
          </a:p>
          <a:p>
            <a:r>
              <a:rPr lang="en-US" dirty="0" smtClean="0"/>
              <a:t>Ch. 6 Microbial growth (goals 3 and 4)</a:t>
            </a:r>
          </a:p>
          <a:p>
            <a:pPr lvl="1"/>
            <a:r>
              <a:rPr lang="en-US" dirty="0" smtClean="0"/>
              <a:t>cell cycle, batch culture stages</a:t>
            </a:r>
          </a:p>
          <a:p>
            <a:pPr lvl="1"/>
            <a:r>
              <a:rPr lang="en-US" dirty="0" smtClean="0"/>
              <a:t>physical and chemical growth requirements (temp, pH, elements, etc.)</a:t>
            </a:r>
          </a:p>
          <a:p>
            <a:pPr lvl="1"/>
            <a:r>
              <a:rPr lang="en-US" dirty="0" smtClean="0"/>
              <a:t>classifications based on growth requirements (thermophile, </a:t>
            </a:r>
            <a:r>
              <a:rPr lang="en-US" dirty="0" err="1" smtClean="0"/>
              <a:t>aerotolerant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methods to measure growth </a:t>
            </a:r>
          </a:p>
        </p:txBody>
      </p:sp>
    </p:spTree>
    <p:extLst>
      <p:ext uri="{BB962C8B-B14F-4D97-AF65-F5344CB8AC3E}">
        <p14:creationId xmlns:p14="http://schemas.microsoft.com/office/powerpoint/2010/main" val="15975957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10"/>
            <a:ext cx="8229600" cy="1143000"/>
          </a:xfrm>
        </p:spPr>
        <p:txBody>
          <a:bodyPr/>
          <a:lstStyle/>
          <a:p>
            <a:r>
              <a:rPr lang="en-US" dirty="0" smtClean="0"/>
              <a:t>Chapters/topics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268" y="1066801"/>
            <a:ext cx="8788399" cy="5588000"/>
          </a:xfrm>
        </p:spPr>
        <p:txBody>
          <a:bodyPr>
            <a:normAutofit/>
          </a:bodyPr>
          <a:lstStyle/>
          <a:p>
            <a:r>
              <a:rPr lang="en-US" dirty="0" smtClean="0"/>
              <a:t>Ch. 7 Growth control (goal 5)</a:t>
            </a:r>
          </a:p>
          <a:p>
            <a:pPr lvl="1"/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cidal</a:t>
            </a:r>
            <a:r>
              <a:rPr lang="en-US" dirty="0" smtClean="0"/>
              <a:t> agents; antiseptics/disinfectants/</a:t>
            </a:r>
            <a:r>
              <a:rPr lang="en-US" dirty="0" err="1" smtClean="0"/>
              <a:t>sterilants</a:t>
            </a:r>
            <a:endParaRPr lang="en-US" dirty="0" smtClean="0"/>
          </a:p>
          <a:p>
            <a:pPr lvl="1"/>
            <a:r>
              <a:rPr lang="en-US" dirty="0" smtClean="0"/>
              <a:t>physical control (types of heat, radiation,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chemical control </a:t>
            </a:r>
          </a:p>
          <a:p>
            <a:r>
              <a:rPr lang="en-US" dirty="0" smtClean="0"/>
              <a:t>Ch. 8 Microbial genetics (goal 3)</a:t>
            </a:r>
          </a:p>
          <a:p>
            <a:pPr lvl="1"/>
            <a:r>
              <a:rPr lang="en-US" dirty="0" smtClean="0"/>
              <a:t>bidirectional replication</a:t>
            </a:r>
          </a:p>
          <a:p>
            <a:pPr lvl="1"/>
            <a:r>
              <a:rPr lang="en-US" dirty="0" smtClean="0"/>
              <a:t>transcription and translation</a:t>
            </a:r>
          </a:p>
          <a:p>
            <a:pPr lvl="1"/>
            <a:r>
              <a:rPr lang="en-US" dirty="0" smtClean="0"/>
              <a:t>mutations</a:t>
            </a:r>
          </a:p>
          <a:p>
            <a:pPr lvl="1"/>
            <a:r>
              <a:rPr lang="en-US" dirty="0" smtClean="0"/>
              <a:t>horizontal gene transfer (typical and atypical conjugation, transduction, transformation)</a:t>
            </a:r>
          </a:p>
          <a:p>
            <a:pPr lvl="1"/>
            <a:r>
              <a:rPr lang="en-US" dirty="0" smtClean="0"/>
              <a:t>recombination (homologous and transposons)</a:t>
            </a:r>
          </a:p>
        </p:txBody>
      </p:sp>
    </p:spTree>
    <p:extLst>
      <p:ext uri="{BB962C8B-B14F-4D97-AF65-F5344CB8AC3E}">
        <p14:creationId xmlns:p14="http://schemas.microsoft.com/office/powerpoint/2010/main" val="16541520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10"/>
            <a:ext cx="8229600" cy="1143000"/>
          </a:xfrm>
        </p:spPr>
        <p:txBody>
          <a:bodyPr/>
          <a:lstStyle/>
          <a:p>
            <a:r>
              <a:rPr lang="en-US" dirty="0" smtClean="0"/>
              <a:t>Chapters/topics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268" y="1066801"/>
            <a:ext cx="8788399" cy="558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Ch. 13 Viruses (goal 6 and some goal 7)</a:t>
            </a:r>
          </a:p>
          <a:p>
            <a:pPr lvl="1"/>
            <a:r>
              <a:rPr lang="en-US" dirty="0" smtClean="0"/>
              <a:t>general characteristics and taxonomy</a:t>
            </a:r>
          </a:p>
          <a:p>
            <a:pPr lvl="1"/>
            <a:r>
              <a:rPr lang="en-US" dirty="0" smtClean="0"/>
              <a:t>bacteriophages</a:t>
            </a:r>
          </a:p>
          <a:p>
            <a:pPr lvl="1"/>
            <a:r>
              <a:rPr lang="en-US" dirty="0" smtClean="0"/>
              <a:t>animal viruses</a:t>
            </a:r>
          </a:p>
          <a:p>
            <a:pPr lvl="1"/>
            <a:r>
              <a:rPr lang="en-US" dirty="0" smtClean="0"/>
              <a:t>types of viruses; specific topics (influenza antigenic shift/drift, HIV pathogenesis)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acellular</a:t>
            </a:r>
            <a:r>
              <a:rPr lang="en-US" dirty="0" smtClean="0"/>
              <a:t> agents (</a:t>
            </a:r>
            <a:r>
              <a:rPr lang="en-US" dirty="0" err="1" smtClean="0"/>
              <a:t>viroids</a:t>
            </a:r>
            <a:r>
              <a:rPr lang="en-US" dirty="0" smtClean="0"/>
              <a:t>, prions and prion diseases)</a:t>
            </a:r>
          </a:p>
          <a:p>
            <a:r>
              <a:rPr lang="en-US" dirty="0" smtClean="0"/>
              <a:t>Ch. 14 Epidemiology (goal 6)</a:t>
            </a:r>
          </a:p>
          <a:p>
            <a:pPr lvl="1"/>
            <a:r>
              <a:rPr lang="en-US" dirty="0" smtClean="0"/>
              <a:t>terms (endemic, prevalence, zoonosis, septicemia, herd immunity,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roles of commensal </a:t>
            </a:r>
            <a:r>
              <a:rPr lang="en-US" dirty="0" err="1" smtClean="0"/>
              <a:t>microbiota</a:t>
            </a:r>
            <a:r>
              <a:rPr lang="en-US" dirty="0" smtClean="0"/>
              <a:t>, opportunistic infections</a:t>
            </a:r>
          </a:p>
          <a:p>
            <a:pPr lvl="1"/>
            <a:r>
              <a:rPr lang="en-US" dirty="0" smtClean="0"/>
              <a:t>routes of transmission</a:t>
            </a:r>
          </a:p>
          <a:p>
            <a:r>
              <a:rPr lang="en-US" dirty="0" smtClean="0"/>
              <a:t>Ch. 15 Pathogenesis (goals 3 and 6)</a:t>
            </a:r>
          </a:p>
          <a:p>
            <a:pPr lvl="1"/>
            <a:r>
              <a:rPr lang="en-US" dirty="0" smtClean="0"/>
              <a:t>basic cycle of pathogenesis (reservoir, entry, disease, exit)</a:t>
            </a:r>
          </a:p>
          <a:p>
            <a:pPr lvl="1"/>
            <a:r>
              <a:rPr lang="en-US" dirty="0" smtClean="0"/>
              <a:t>virulence factors (</a:t>
            </a:r>
            <a:r>
              <a:rPr lang="en-US" dirty="0" err="1" smtClean="0"/>
              <a:t>adhesins</a:t>
            </a:r>
            <a:r>
              <a:rPr lang="en-US" dirty="0" smtClean="0"/>
              <a:t>, toxins, etc.)</a:t>
            </a:r>
          </a:p>
          <a:p>
            <a:pPr lvl="1"/>
            <a:r>
              <a:rPr lang="en-US" dirty="0" smtClean="0"/>
              <a:t>ID</a:t>
            </a:r>
            <a:r>
              <a:rPr lang="en-US" baseline="-25000" dirty="0" smtClean="0"/>
              <a:t>50</a:t>
            </a:r>
            <a:r>
              <a:rPr lang="en-US" dirty="0" smtClean="0"/>
              <a:t>, LD</a:t>
            </a:r>
            <a:r>
              <a:rPr lang="en-US" baseline="-25000" dirty="0" smtClean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31103344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10"/>
            <a:ext cx="8229600" cy="1143000"/>
          </a:xfrm>
        </p:spPr>
        <p:txBody>
          <a:bodyPr/>
          <a:lstStyle/>
          <a:p>
            <a:r>
              <a:rPr lang="en-US" dirty="0" smtClean="0"/>
              <a:t>Chapters/topics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268" y="1066801"/>
            <a:ext cx="8957733" cy="5791199"/>
          </a:xfrm>
        </p:spPr>
        <p:txBody>
          <a:bodyPr>
            <a:normAutofit/>
          </a:bodyPr>
          <a:lstStyle/>
          <a:p>
            <a:r>
              <a:rPr lang="en-US" dirty="0" smtClean="0"/>
              <a:t>Ch. 20 Antimicrobial Drugs (goal 5)</a:t>
            </a:r>
          </a:p>
          <a:p>
            <a:pPr lvl="1"/>
            <a:r>
              <a:rPr lang="en-US" dirty="0" smtClean="0"/>
              <a:t>history and selective toxicity </a:t>
            </a:r>
          </a:p>
          <a:p>
            <a:pPr lvl="1"/>
            <a:r>
              <a:rPr lang="en-US" dirty="0" smtClean="0"/>
              <a:t>mechanisms of action/drug targets (cell wall, membrane, protein synthesis, etc.)</a:t>
            </a:r>
          </a:p>
          <a:p>
            <a:pPr lvl="1"/>
            <a:r>
              <a:rPr lang="en-US" dirty="0" smtClean="0"/>
              <a:t>antiviral drugs</a:t>
            </a:r>
          </a:p>
          <a:p>
            <a:r>
              <a:rPr lang="en-US" dirty="0" smtClean="0"/>
              <a:t>Ch. 16 Non-specific/Innate Immunity (goal 6)</a:t>
            </a:r>
          </a:p>
          <a:p>
            <a:pPr lvl="1"/>
            <a:r>
              <a:rPr lang="en-US" dirty="0" smtClean="0"/>
              <a:t>blood/immune cells</a:t>
            </a:r>
          </a:p>
          <a:p>
            <a:pPr lvl="1"/>
            <a:r>
              <a:rPr lang="en-US" dirty="0" smtClean="0"/>
              <a:t>phagocytosis, complement system, inflammation</a:t>
            </a:r>
          </a:p>
          <a:p>
            <a:pPr lvl="1"/>
            <a:r>
              <a:rPr lang="en-US" dirty="0" smtClean="0"/>
              <a:t>cytokines, fever</a:t>
            </a:r>
          </a:p>
          <a:p>
            <a:r>
              <a:rPr lang="en-US" dirty="0" smtClean="0"/>
              <a:t>Ch. 17, 18, 19 Specific/Adaptive Immunity (goal 6)</a:t>
            </a:r>
          </a:p>
          <a:p>
            <a:pPr lvl="1"/>
            <a:r>
              <a:rPr lang="en-US" dirty="0" err="1" smtClean="0"/>
              <a:t>humoral</a:t>
            </a:r>
            <a:r>
              <a:rPr lang="en-US" dirty="0" smtClean="0"/>
              <a:t> pathway (T</a:t>
            </a:r>
            <a:r>
              <a:rPr lang="en-US" baseline="-25000" dirty="0" smtClean="0"/>
              <a:t>H</a:t>
            </a:r>
            <a:r>
              <a:rPr lang="en-US" dirty="0" smtClean="0"/>
              <a:t> and B cells)</a:t>
            </a:r>
          </a:p>
          <a:p>
            <a:pPr lvl="1"/>
            <a:r>
              <a:rPr lang="en-US" dirty="0" smtClean="0"/>
              <a:t>cell-mediated pathway (T</a:t>
            </a:r>
            <a:r>
              <a:rPr lang="en-US" baseline="-25000" dirty="0" smtClean="0"/>
              <a:t>H</a:t>
            </a:r>
            <a:r>
              <a:rPr lang="en-US" dirty="0" smtClean="0"/>
              <a:t> and T</a:t>
            </a:r>
            <a:r>
              <a:rPr lang="en-US" baseline="-25000" dirty="0"/>
              <a:t>C</a:t>
            </a:r>
            <a:r>
              <a:rPr lang="en-US" dirty="0" smtClean="0"/>
              <a:t> cells)</a:t>
            </a:r>
          </a:p>
          <a:p>
            <a:pPr lvl="1"/>
            <a:r>
              <a:rPr lang="en-US" dirty="0" smtClean="0"/>
              <a:t>specific topics (vary by section/instructor): hypersensitivity, autoimmunity, immunodeficiency, vaccines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4704566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10"/>
            <a:ext cx="8229600" cy="1143000"/>
          </a:xfrm>
        </p:spPr>
        <p:txBody>
          <a:bodyPr/>
          <a:lstStyle/>
          <a:p>
            <a:r>
              <a:rPr lang="en-US" dirty="0" smtClean="0"/>
              <a:t>Chapters/topics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268" y="1066801"/>
            <a:ext cx="8788399" cy="5588000"/>
          </a:xfrm>
        </p:spPr>
        <p:txBody>
          <a:bodyPr>
            <a:normAutofit/>
          </a:bodyPr>
          <a:lstStyle/>
          <a:p>
            <a:r>
              <a:rPr lang="en-US" dirty="0" smtClean="0"/>
              <a:t>Various chapters and other sources: Microbial Diseases (goal 7)</a:t>
            </a:r>
          </a:p>
          <a:p>
            <a:pPr lvl="1"/>
            <a:r>
              <a:rPr lang="en-US" dirty="0" smtClean="0"/>
              <a:t>variety of microbial diseases could be covered here</a:t>
            </a:r>
          </a:p>
          <a:p>
            <a:pPr lvl="1"/>
            <a:r>
              <a:rPr lang="en-US" dirty="0" smtClean="0"/>
              <a:t>examples: TB, diphtheria, staphylococcal food intoxication, etc.</a:t>
            </a:r>
          </a:p>
          <a:p>
            <a:pPr lvl="1"/>
            <a:r>
              <a:rPr lang="en-US" dirty="0" smtClean="0"/>
              <a:t>most sections cover HIV and influenza when covering viruses</a:t>
            </a:r>
          </a:p>
        </p:txBody>
      </p:sp>
    </p:spTree>
    <p:extLst>
      <p:ext uri="{BB962C8B-B14F-4D97-AF65-F5344CB8AC3E}">
        <p14:creationId xmlns:p14="http://schemas.microsoft.com/office/powerpoint/2010/main" val="139975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3. Energy and </a:t>
            </a:r>
            <a:r>
              <a:rPr lang="en-US" b="1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Temperature</a:t>
            </a:r>
            <a:endParaRPr lang="en-US" dirty="0" smtClean="0"/>
          </a:p>
          <a:p>
            <a:pPr lvl="0"/>
            <a:r>
              <a:rPr lang="en-US" dirty="0" smtClean="0"/>
              <a:t>Classification </a:t>
            </a:r>
            <a:r>
              <a:rPr lang="en-US" dirty="0"/>
              <a:t>of Matter</a:t>
            </a:r>
          </a:p>
          <a:p>
            <a:pPr lvl="0"/>
            <a:r>
              <a:rPr lang="en-US" dirty="0"/>
              <a:t>States and Properties of Matter</a:t>
            </a:r>
          </a:p>
          <a:p>
            <a:pPr lvl="0"/>
            <a:r>
              <a:rPr lang="en-US" dirty="0"/>
              <a:t>Specific Heat</a:t>
            </a:r>
          </a:p>
          <a:p>
            <a:pPr lvl="0"/>
            <a:r>
              <a:rPr lang="en-US" dirty="0"/>
              <a:t>Energy and Nutrition</a:t>
            </a:r>
          </a:p>
          <a:p>
            <a:r>
              <a:rPr lang="en-US" dirty="0" smtClean="0"/>
              <a:t>Energy </a:t>
            </a:r>
            <a:r>
              <a:rPr lang="en-US" dirty="0"/>
              <a:t>and types of Energy</a:t>
            </a:r>
          </a:p>
        </p:txBody>
      </p:sp>
    </p:spTree>
    <p:extLst>
      <p:ext uri="{BB962C8B-B14F-4D97-AF65-F5344CB8AC3E}">
        <p14:creationId xmlns:p14="http://schemas.microsoft.com/office/powerpoint/2010/main" val="38794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4.  Atoms and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Elements and Symbols</a:t>
            </a:r>
          </a:p>
          <a:p>
            <a:r>
              <a:rPr lang="en-US" dirty="0"/>
              <a:t>The Periodic Table and The </a:t>
            </a:r>
            <a:r>
              <a:rPr lang="en-US" dirty="0" smtClean="0"/>
              <a:t>Atom</a:t>
            </a:r>
          </a:p>
          <a:p>
            <a:r>
              <a:rPr lang="en-US" dirty="0" smtClean="0"/>
              <a:t>Atomic </a:t>
            </a:r>
            <a:r>
              <a:rPr lang="en-US" dirty="0"/>
              <a:t>Number and Mass Number </a:t>
            </a:r>
          </a:p>
          <a:p>
            <a:pPr lvl="0"/>
            <a:r>
              <a:rPr lang="en-US" dirty="0"/>
              <a:t>Isotopes and Atomic Mass</a:t>
            </a:r>
          </a:p>
          <a:p>
            <a:r>
              <a:rPr lang="en-US" dirty="0"/>
              <a:t>Electron Arrangement in </a:t>
            </a:r>
            <a:r>
              <a:rPr lang="en-US" dirty="0" smtClean="0"/>
              <a:t>Atoms</a:t>
            </a:r>
          </a:p>
          <a:p>
            <a:pPr lvl="0"/>
            <a:r>
              <a:rPr lang="en-US" dirty="0"/>
              <a:t>Orbital Diagrams and Electron Configurations</a:t>
            </a:r>
          </a:p>
          <a:p>
            <a:r>
              <a:rPr lang="en-US" dirty="0"/>
              <a:t>Trends in Periodic Properties</a:t>
            </a:r>
          </a:p>
        </p:txBody>
      </p:sp>
    </p:spTree>
    <p:extLst>
      <p:ext uri="{BB962C8B-B14F-4D97-AF65-F5344CB8AC3E}">
        <p14:creationId xmlns:p14="http://schemas.microsoft.com/office/powerpoint/2010/main" val="11489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5. Nuclear </a:t>
            </a:r>
            <a:r>
              <a:rPr lang="en-US" b="1" dirty="0" smtClean="0"/>
              <a:t>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Natural Radioactivity</a:t>
            </a:r>
          </a:p>
          <a:p>
            <a:pPr lvl="0"/>
            <a:r>
              <a:rPr lang="en-US" dirty="0"/>
              <a:t>Nuclear Reactions</a:t>
            </a:r>
          </a:p>
          <a:p>
            <a:r>
              <a:rPr lang="en-US" dirty="0"/>
              <a:t>Radiation </a:t>
            </a:r>
            <a:r>
              <a:rPr lang="en-US" dirty="0" smtClean="0"/>
              <a:t>Measurement</a:t>
            </a:r>
          </a:p>
          <a:p>
            <a:r>
              <a:rPr lang="en-US" dirty="0" smtClean="0"/>
              <a:t>Half-Life </a:t>
            </a:r>
            <a:r>
              <a:rPr lang="en-US" dirty="0"/>
              <a:t>of a Radioisotope</a:t>
            </a:r>
          </a:p>
          <a:p>
            <a:pPr lvl="0"/>
            <a:r>
              <a:rPr lang="en-US" dirty="0"/>
              <a:t>Medical Applications </a:t>
            </a:r>
            <a:endParaRPr lang="en-US" dirty="0" smtClean="0"/>
          </a:p>
          <a:p>
            <a:pPr lvl="0"/>
            <a:r>
              <a:rPr lang="en-US" dirty="0" smtClean="0"/>
              <a:t>Nuclear </a:t>
            </a:r>
            <a:r>
              <a:rPr lang="en-US" dirty="0"/>
              <a:t>Fission and 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6. Compounds and their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Ions: Transfer of Electrons</a:t>
            </a:r>
          </a:p>
          <a:p>
            <a:pPr lvl="0"/>
            <a:r>
              <a:rPr lang="en-US" dirty="0"/>
              <a:t>Ionic Compounds</a:t>
            </a:r>
          </a:p>
          <a:p>
            <a:pPr lvl="0"/>
            <a:r>
              <a:rPr lang="en-US" dirty="0"/>
              <a:t>Naming and Writing Ionic Formulas</a:t>
            </a:r>
          </a:p>
          <a:p>
            <a:r>
              <a:rPr lang="en-US" dirty="0"/>
              <a:t>Polyatomic </a:t>
            </a:r>
            <a:r>
              <a:rPr lang="en-US" dirty="0" smtClean="0"/>
              <a:t>Ions</a:t>
            </a:r>
          </a:p>
          <a:p>
            <a:pPr lvl="0"/>
            <a:r>
              <a:rPr lang="en-US" dirty="0"/>
              <a:t>Covalent Compounds: Sharing Electrons</a:t>
            </a:r>
          </a:p>
          <a:p>
            <a:pPr lvl="0"/>
            <a:r>
              <a:rPr lang="en-US" dirty="0"/>
              <a:t>Naming and Writing Covalent Formulas</a:t>
            </a:r>
          </a:p>
          <a:p>
            <a:r>
              <a:rPr lang="en-US" dirty="0"/>
              <a:t>Electronegativity and Bond </a:t>
            </a:r>
            <a:r>
              <a:rPr lang="en-US" dirty="0" smtClean="0"/>
              <a:t>Polarity</a:t>
            </a:r>
          </a:p>
          <a:p>
            <a:pPr lvl="0"/>
            <a:r>
              <a:rPr lang="en-US" dirty="0"/>
              <a:t>Shapes and Polarity of Molecules</a:t>
            </a:r>
          </a:p>
          <a:p>
            <a:pPr lvl="0"/>
            <a:r>
              <a:rPr lang="en-US" dirty="0"/>
              <a:t>Attractive Forces in </a:t>
            </a:r>
            <a:r>
              <a:rPr lang="en-US" dirty="0" smtClean="0"/>
              <a:t>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7. </a:t>
            </a:r>
            <a:r>
              <a:rPr lang="en-US" dirty="0"/>
              <a:t>Chemical Reactions and </a:t>
            </a:r>
            <a:r>
              <a:rPr lang="en-US" dirty="0" smtClean="0"/>
              <a:t>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Equations for Chemical Reactions</a:t>
            </a:r>
          </a:p>
          <a:p>
            <a:pPr lvl="0"/>
            <a:r>
              <a:rPr lang="en-US" dirty="0"/>
              <a:t>Types of Reactions</a:t>
            </a:r>
          </a:p>
          <a:p>
            <a:r>
              <a:rPr lang="en-US" dirty="0"/>
              <a:t>Oxidation–Reduction </a:t>
            </a:r>
            <a:r>
              <a:rPr lang="en-US" dirty="0" smtClean="0"/>
              <a:t>Reactions</a:t>
            </a:r>
          </a:p>
          <a:p>
            <a:pPr lvl="0"/>
            <a:r>
              <a:rPr lang="en-US" dirty="0"/>
              <a:t>The Mole, Molar Mass</a:t>
            </a:r>
          </a:p>
          <a:p>
            <a:pPr lvl="0"/>
            <a:r>
              <a:rPr lang="en-US" dirty="0"/>
              <a:t>Mole Relationships in Chemical Equations </a:t>
            </a:r>
          </a:p>
          <a:p>
            <a:r>
              <a:rPr lang="en-US" dirty="0"/>
              <a:t>Mass Calculations for </a:t>
            </a:r>
            <a:r>
              <a:rPr lang="en-US" dirty="0" smtClean="0"/>
              <a:t>Reactions</a:t>
            </a:r>
          </a:p>
          <a:p>
            <a:r>
              <a:rPr lang="en-US" dirty="0"/>
              <a:t>Percent Yield and Limiting Reactants </a:t>
            </a:r>
            <a:endParaRPr lang="en-US" dirty="0" smtClean="0"/>
          </a:p>
          <a:p>
            <a:r>
              <a:rPr lang="en-US" dirty="0" smtClean="0"/>
              <a:t>Energy </a:t>
            </a:r>
            <a:r>
              <a:rPr lang="en-US" dirty="0"/>
              <a:t>Changes in Chemical </a:t>
            </a:r>
            <a:r>
              <a:rPr lang="en-US" dirty="0" smtClean="0"/>
              <a:t>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1773</Words>
  <Application>Microsoft Office PowerPoint</Application>
  <PresentationFormat>Widescreen</PresentationFormat>
  <Paragraphs>369</Paragraphs>
  <Slides>44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CHEM 1151K</vt:lpstr>
      <vt:lpstr>Overview</vt:lpstr>
      <vt:lpstr>Chapter 1. Chemistry in Our Lives</vt:lpstr>
      <vt:lpstr>Chapter 2. Chemistry and Measurements</vt:lpstr>
      <vt:lpstr>Chapter 3. Energy and Matter</vt:lpstr>
      <vt:lpstr>Chapter 4.  Atoms and Elements</vt:lpstr>
      <vt:lpstr>Chapter 5. Nuclear Chemistry</vt:lpstr>
      <vt:lpstr>Chapter 6. Compounds and their Bonds</vt:lpstr>
      <vt:lpstr>Chapter 7. Chemical Reactions and Quantities</vt:lpstr>
      <vt:lpstr>Chapter 8. Gases</vt:lpstr>
      <vt:lpstr>Chapter 9. Solutions</vt:lpstr>
      <vt:lpstr>Chapter 11. Acids and Bases</vt:lpstr>
      <vt:lpstr>CHEM 1152K</vt:lpstr>
      <vt:lpstr>Basic structure </vt:lpstr>
      <vt:lpstr>Chapters 12-14 (Weeks 1-5)</vt:lpstr>
      <vt:lpstr>Chapter 15 – Carbohydrates (Week 6)</vt:lpstr>
      <vt:lpstr>Chapters 16-18 (Weeks 7-11)</vt:lpstr>
      <vt:lpstr>Chapter 19 – Amino acids and Proteins (Week 12)</vt:lpstr>
      <vt:lpstr>Chapter 20 – Enzymes and Vitamins (Week 13-14)</vt:lpstr>
      <vt:lpstr>BIOL 2451K Anatomy &amp; Physiology I</vt:lpstr>
      <vt:lpstr>Chemistry (review?)</vt:lpstr>
      <vt:lpstr>Cell</vt:lpstr>
      <vt:lpstr>Tissues</vt:lpstr>
      <vt:lpstr>Integumentary System</vt:lpstr>
      <vt:lpstr>Skeletal System</vt:lpstr>
      <vt:lpstr>Muscular System</vt:lpstr>
      <vt:lpstr>Nervous System</vt:lpstr>
      <vt:lpstr>BIOL 2451K Anatomy &amp; Physiology II</vt:lpstr>
      <vt:lpstr>Endocrine System</vt:lpstr>
      <vt:lpstr>Cardiovascular System</vt:lpstr>
      <vt:lpstr>Lymphatic / Immune System</vt:lpstr>
      <vt:lpstr>Respiratory System</vt:lpstr>
      <vt:lpstr>Digestive System</vt:lpstr>
      <vt:lpstr>Urinary System</vt:lpstr>
      <vt:lpstr>Reproductive System</vt:lpstr>
      <vt:lpstr>Common Themes in A&amp;P (1 and 2)</vt:lpstr>
      <vt:lpstr>BIOL 2516K Microbiology for Health Sciences</vt:lpstr>
      <vt:lpstr>Course Goals</vt:lpstr>
      <vt:lpstr>Chapters/topics</vt:lpstr>
      <vt:lpstr>Chapters/topics</vt:lpstr>
      <vt:lpstr>Chapters/topics</vt:lpstr>
      <vt:lpstr>Chapters/topics</vt:lpstr>
      <vt:lpstr>Chapters/topics</vt:lpstr>
      <vt:lpstr>Chapters/topics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1152K</dc:title>
  <dc:creator>Rebecca Kalman</dc:creator>
  <cp:lastModifiedBy>Tracy Ediger</cp:lastModifiedBy>
  <cp:revision>9</cp:revision>
  <dcterms:created xsi:type="dcterms:W3CDTF">2017-10-04T19:25:52Z</dcterms:created>
  <dcterms:modified xsi:type="dcterms:W3CDTF">2017-10-06T21:42:42Z</dcterms:modified>
</cp:coreProperties>
</file>